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D10E94-64C9-42AD-A0F8-C8891C59EDC1}">
  <a:tblStyle styleId="{02D10E94-64C9-42AD-A0F8-C8891C59ED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2fddf1a35_8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32fddf1a35_8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cf118017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3cf1180171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cf1180171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3cf1180171_0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2fddf1a3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32fddf1a35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2fddf1a35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32fddf1a35_4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2fddf1a35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32fddf1a35_4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2fddf1a35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32fddf1a35_4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2fddf1a35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32fddf1a35_4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2fddf1a35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32fddf1a35_4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cf118017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3cf1180171_0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다음과 같이 시나이로 로버와 드론 소개 구현중 문제점 해결방법, 추가 개선사항 순서로 발표를 진행 하겠습니다.</a:t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2fddf1a35_18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32fddf1a35_18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c87632f5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3c87632f5f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프로젝트의 시나리오는 로버를 텔레옵을 이용해여 움직이동중 확인되지 않은 지역을 만나면 주행을 정지하고 드론의 카메라를 이용하여 주변을 탐색 후 드론을 복귀 시키는 시나리오를 구상 하였습니다.</a:t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2fddf1a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로버가 정지하고 드론이 이륙 합니다. -&gt; 드론은 주변을 탐색한후 -&gt; 로버로 복귀 합니다.  안전을 확인한 로버는 주해을 시작합니다.</a:t>
            </a:r>
            <a:endParaRPr/>
          </a:p>
        </p:txBody>
      </p:sp>
      <p:sp>
        <p:nvSpPr>
          <p:cNvPr id="124" name="Google Shape;124;g332fddf1a3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cf118017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로버를 소개 하겠습니다. Gitdp 공유된 큐리오시티의 소스를 사용하였습니다. 그리고 Urdf를 수정하여 </a:t>
            </a:r>
            <a:r>
              <a:rPr lang="en-US">
                <a:solidFill>
                  <a:schemeClr val="dk1"/>
                </a:solidFill>
              </a:rPr>
              <a:t>드론의 이착륙 공간을 확보하기위해 로버의 크기를 확대하였습니다.</a:t>
            </a:r>
            <a:endParaRPr/>
          </a:p>
        </p:txBody>
      </p:sp>
      <p:sp>
        <p:nvSpPr>
          <p:cNvPr id="140" name="Google Shape;140;g33cf1180171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cf118017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로버의 mesh 파일의 확장자인 stl은 수정이 어렵기 때문에 ufdf.xacro 파일의 스캐일 값을 수정 하고 조인트 값, 비우얼 콜리전, 스폰 위치를 수정 하였습니다.</a:t>
            </a:r>
            <a:endParaRPr/>
          </a:p>
        </p:txBody>
      </p:sp>
      <p:sp>
        <p:nvSpPr>
          <p:cNvPr id="156" name="Google Shape;156;g33cf1180171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2fddf1a35_17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이때 드론의 이착륙 공간을 확보하기 위해 로버의 stl 크기 파악, 이착륙 할 스테이션을 stl 로 제작 하고,  urdf xacro 파일을 생성 하여 수정한 크기를 고려한 조인트 파라미터 설정, 상호작용을 위한 물성치를 부여 하였습니다.</a:t>
            </a:r>
            <a:endParaRPr/>
          </a:p>
        </p:txBody>
      </p:sp>
      <p:sp>
        <p:nvSpPr>
          <p:cNvPr id="177" name="Google Shape;177;g332fddf1a35_178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cf118017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3cf1180171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cf118017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3cf1180171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10" Type="http://schemas.openxmlformats.org/officeDocument/2006/relationships/image" Target="../media/image43.gif"/><Relationship Id="rId9" Type="http://schemas.openxmlformats.org/officeDocument/2006/relationships/image" Target="../media/image23.gif"/><Relationship Id="rId5" Type="http://schemas.openxmlformats.org/officeDocument/2006/relationships/image" Target="../media/image44.png"/><Relationship Id="rId6" Type="http://schemas.openxmlformats.org/officeDocument/2006/relationships/image" Target="../media/image25.png"/><Relationship Id="rId7" Type="http://schemas.openxmlformats.org/officeDocument/2006/relationships/image" Target="../media/image35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hyperlink" Target="http://drive.google.com/file/d/1TiJ0J2Cl0RWxDvACImr3IJzP9V5iyZYF/view" TargetMode="External"/><Relationship Id="rId6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hyperlink" Target="http://drive.google.com/file/d/1x-2LaTtcwuzZ4Uc5AX1HzvZg4SGWKXa-/view" TargetMode="External"/><Relationship Id="rId6" Type="http://schemas.openxmlformats.org/officeDocument/2006/relationships/image" Target="../media/image21.jpg"/><Relationship Id="rId7" Type="http://schemas.openxmlformats.org/officeDocument/2006/relationships/hyperlink" Target="http://drive.google.com/file/d/1et_5HW3lmdp3DQT792qlZmpiEiJpxWe7/view" TargetMode="External"/><Relationship Id="rId8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146240" y="870840"/>
            <a:ext cx="15996326" cy="8184671"/>
            <a:chOff x="1146240" y="870840"/>
            <a:chExt cx="15996326" cy="8184671"/>
          </a:xfrm>
        </p:grpSpPr>
        <p:sp>
          <p:nvSpPr>
            <p:cNvPr id="86" name="Google Shape;86;p13"/>
            <p:cNvSpPr/>
            <p:nvPr/>
          </p:nvSpPr>
          <p:spPr>
            <a:xfrm>
              <a:off x="1146240" y="1231560"/>
              <a:ext cx="15996326" cy="7823951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146240" y="870840"/>
              <a:ext cx="15995400" cy="81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4001040" y="7902000"/>
            <a:ext cx="10285759" cy="683837"/>
          </a:xfrm>
          <a:custGeom>
            <a:rect b="b" l="l" r="r" t="t"/>
            <a:pathLst>
              <a:path extrusionOk="0" h="683837" w="10285759">
                <a:moveTo>
                  <a:pt x="0" y="0"/>
                </a:moveTo>
                <a:lnTo>
                  <a:pt x="10285760" y="0"/>
                </a:lnTo>
                <a:lnTo>
                  <a:pt x="10285760" y="683837"/>
                </a:lnTo>
                <a:lnTo>
                  <a:pt x="0" y="683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4001040" y="1701000"/>
            <a:ext cx="10285759" cy="750003"/>
          </a:xfrm>
          <a:custGeom>
            <a:rect b="b" l="l" r="r" t="t"/>
            <a:pathLst>
              <a:path extrusionOk="0" h="750003" w="10285759">
                <a:moveTo>
                  <a:pt x="0" y="0"/>
                </a:moveTo>
                <a:lnTo>
                  <a:pt x="10285760" y="0"/>
                </a:lnTo>
                <a:lnTo>
                  <a:pt x="10285760" y="750003"/>
                </a:lnTo>
                <a:lnTo>
                  <a:pt x="0" y="750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3080063" y="3770822"/>
            <a:ext cx="121287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790"/>
              <a:buFont typeface="Arial"/>
              <a:buNone/>
            </a:pPr>
            <a:r>
              <a:rPr lang="en-US" sz="7200">
                <a:solidFill>
                  <a:srgbClr val="FFFFFF"/>
                </a:solidFill>
              </a:rPr>
              <a:t>화성 탐사 로봇 </a:t>
            </a:r>
            <a:endParaRPr sz="72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790"/>
              <a:buFont typeface="Arial"/>
              <a:buNone/>
            </a:pPr>
            <a:r>
              <a:rPr lang="en-US" sz="7200">
                <a:solidFill>
                  <a:srgbClr val="FFFFFF"/>
                </a:solidFill>
              </a:rPr>
              <a:t>시뮬레이터</a:t>
            </a:r>
            <a:endParaRPr b="0" i="0" sz="7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8427723" y="9250700"/>
            <a:ext cx="95361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Arial"/>
              <a:buNone/>
            </a:pPr>
            <a:r>
              <a:rPr lang="en-US" sz="3350">
                <a:solidFill>
                  <a:srgbClr val="FFFFFF"/>
                </a:solidFill>
              </a:rPr>
              <a:t>C-1 김교희 김유찬 박병주 박영건 오동규 </a:t>
            </a:r>
            <a:endParaRPr b="0" i="0" sz="33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2"/>
          <p:cNvGrpSpPr/>
          <p:nvPr/>
        </p:nvGrpSpPr>
        <p:grpSpPr>
          <a:xfrm>
            <a:off x="429340" y="756531"/>
            <a:ext cx="17491625" cy="8768115"/>
            <a:chOff x="429340" y="756531"/>
            <a:chExt cx="17491625" cy="8768115"/>
          </a:xfrm>
        </p:grpSpPr>
        <p:sp>
          <p:nvSpPr>
            <p:cNvPr id="230" name="Google Shape;230;p22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" name="Google Shape;231;p22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232" name="Google Shape;232;p22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2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Drone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4" name="Google Shape;234;p22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5" name="Google Shape;235;p22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236" name="Google Shape;2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2223" y="1775525"/>
            <a:ext cx="5643551" cy="696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3950" y="1737286"/>
            <a:ext cx="6233151" cy="68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3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3"/>
          <p:cNvGrpSpPr/>
          <p:nvPr/>
        </p:nvGrpSpPr>
        <p:grpSpPr>
          <a:xfrm>
            <a:off x="484715" y="759443"/>
            <a:ext cx="17491625" cy="8768115"/>
            <a:chOff x="429340" y="756531"/>
            <a:chExt cx="17491625" cy="8768115"/>
          </a:xfrm>
        </p:grpSpPr>
        <p:sp>
          <p:nvSpPr>
            <p:cNvPr id="244" name="Google Shape;244;p23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" name="Google Shape;245;p23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246" name="Google Shape;246;p23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문제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8" name="Google Shape;248;p23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9" name="Google Shape;249;p23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aphicFrame>
        <p:nvGraphicFramePr>
          <p:cNvPr id="250" name="Google Shape;250;p23"/>
          <p:cNvGraphicFramePr/>
          <p:nvPr/>
        </p:nvGraphicFramePr>
        <p:xfrm>
          <a:off x="2352138" y="26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{02D10E94-64C9-42AD-A0F8-C8891C59EDC1}</a:tableStyleId>
              </a:tblPr>
              <a:tblGrid>
                <a:gridCol w="2604225"/>
                <a:gridCol w="5560825"/>
                <a:gridCol w="5418675"/>
              </a:tblGrid>
              <a:tr h="69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Object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문제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원인 분석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FFFF">
                        <a:alpha val="29800"/>
                      </a:srgbClr>
                    </a:solidFill>
                  </a:tcPr>
                </a:tc>
              </a:tr>
              <a:tr h="6979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Rover</a:t>
                      </a:r>
                      <a:endParaRPr sz="3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Rover크기 수정 실패</a:t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stl </a:t>
                      </a: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파일 수정의 어려움</a:t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9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over에 Drone </a:t>
                      </a: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스테이션 설치 실패</a:t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meshes 파일 병합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9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Gazebo 상에서 rover가 튕김</a:t>
                      </a:r>
                      <a:endParaRPr sz="3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spawn시 map과 겹침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9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Rover + Drone</a:t>
                      </a:r>
                      <a:endParaRPr sz="3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Rover odom 오류</a:t>
                      </a:r>
                      <a:endParaRPr sz="3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추정 실패 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9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rone, Rover</a:t>
                      </a: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의</a:t>
                      </a: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TF 분리</a:t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서로 TF 연결이 다름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9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Drone과 Rover 동</a:t>
                      </a: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</a:t>
                      </a: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spawn</a:t>
                      </a:r>
                      <a:endParaRPr sz="3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코드 구현 방법 차이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Drone</a:t>
                      </a:r>
                      <a:endParaRPr sz="3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Drone 명령 오류</a:t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코드 오류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4"/>
          <p:cNvGrpSpPr/>
          <p:nvPr/>
        </p:nvGrpSpPr>
        <p:grpSpPr>
          <a:xfrm>
            <a:off x="429340" y="756531"/>
            <a:ext cx="17491625" cy="8768115"/>
            <a:chOff x="429340" y="756531"/>
            <a:chExt cx="17491625" cy="8768115"/>
          </a:xfrm>
        </p:grpSpPr>
        <p:sp>
          <p:nvSpPr>
            <p:cNvPr id="257" name="Google Shape;257;p24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8" name="Google Shape;258;p24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259" name="Google Shape;259;p24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4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해결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1" name="Google Shape;261;p24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2" name="Google Shape;262;p24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63" name="Google Shape;263;p24"/>
          <p:cNvGrpSpPr/>
          <p:nvPr/>
        </p:nvGrpSpPr>
        <p:grpSpPr>
          <a:xfrm>
            <a:off x="798894" y="2291975"/>
            <a:ext cx="4976329" cy="983457"/>
            <a:chOff x="0" y="-7"/>
            <a:chExt cx="938505" cy="218100"/>
          </a:xfrm>
        </p:grpSpPr>
        <p:sp>
          <p:nvSpPr>
            <p:cNvPr id="264" name="Google Shape;264;p24"/>
            <p:cNvSpPr/>
            <p:nvPr/>
          </p:nvSpPr>
          <p:spPr>
            <a:xfrm>
              <a:off x="0" y="0"/>
              <a:ext cx="938505" cy="218031"/>
            </a:xfrm>
            <a:custGeom>
              <a:rect b="b" l="l" r="r" t="t"/>
              <a:pathLst>
                <a:path extrusionOk="0" h="218031" w="938505">
                  <a:moveTo>
                    <a:pt x="93299" y="0"/>
                  </a:moveTo>
                  <a:lnTo>
                    <a:pt x="845206" y="0"/>
                  </a:lnTo>
                  <a:cubicBezTo>
                    <a:pt x="896733" y="0"/>
                    <a:pt x="938505" y="41772"/>
                    <a:pt x="938505" y="93299"/>
                  </a:cubicBezTo>
                  <a:lnTo>
                    <a:pt x="938505" y="124732"/>
                  </a:lnTo>
                  <a:cubicBezTo>
                    <a:pt x="938505" y="149476"/>
                    <a:pt x="928675" y="173207"/>
                    <a:pt x="911178" y="190704"/>
                  </a:cubicBezTo>
                  <a:cubicBezTo>
                    <a:pt x="893681" y="208201"/>
                    <a:pt x="869950" y="218031"/>
                    <a:pt x="845206" y="218031"/>
                  </a:cubicBezTo>
                  <a:lnTo>
                    <a:pt x="93299" y="218031"/>
                  </a:lnTo>
                  <a:cubicBezTo>
                    <a:pt x="68555" y="218031"/>
                    <a:pt x="44824" y="208201"/>
                    <a:pt x="27327" y="190704"/>
                  </a:cubicBezTo>
                  <a:cubicBezTo>
                    <a:pt x="9830" y="173207"/>
                    <a:pt x="0" y="149476"/>
                    <a:pt x="0" y="124732"/>
                  </a:cubicBezTo>
                  <a:lnTo>
                    <a:pt x="0" y="93299"/>
                  </a:lnTo>
                  <a:cubicBezTo>
                    <a:pt x="0" y="68555"/>
                    <a:pt x="9830" y="44824"/>
                    <a:pt x="27327" y="27327"/>
                  </a:cubicBezTo>
                  <a:cubicBezTo>
                    <a:pt x="44824" y="9830"/>
                    <a:pt x="68555" y="0"/>
                    <a:pt x="93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 txBox="1"/>
            <p:nvPr/>
          </p:nvSpPr>
          <p:spPr>
            <a:xfrm>
              <a:off x="1" y="-7"/>
              <a:ext cx="9384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rgbClr val="FFFFFF"/>
                  </a:solidFill>
                </a:rPr>
                <a:t>튕김 문제</a:t>
              </a:r>
              <a:endParaRPr/>
            </a:p>
          </p:txBody>
        </p:sp>
      </p:grpSp>
      <p:pic>
        <p:nvPicPr>
          <p:cNvPr id="266" name="Google Shape;266;p24"/>
          <p:cNvPicPr preferRelativeResize="0"/>
          <p:nvPr/>
        </p:nvPicPr>
        <p:blipFill rotWithShape="1">
          <a:blip r:embed="rId5">
            <a:alphaModFix/>
          </a:blip>
          <a:srcRect b="48290" l="38491" r="27544" t="26590"/>
          <a:stretch/>
        </p:blipFill>
        <p:spPr>
          <a:xfrm>
            <a:off x="632775" y="4100998"/>
            <a:ext cx="6798000" cy="282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"/>
          <p:cNvSpPr txBox="1"/>
          <p:nvPr/>
        </p:nvSpPr>
        <p:spPr>
          <a:xfrm>
            <a:off x="6313425" y="2049100"/>
            <a:ext cx="2493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7925563" y="1619975"/>
            <a:ext cx="6202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sjtu_drone_bringup/sjtu_drone_bringup/spawn_drone.py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1041150" y="3429000"/>
            <a:ext cx="5759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rover_gazebo/launch/mars.launch.py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2500" y="6494298"/>
            <a:ext cx="5759700" cy="5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10023950" y="5191950"/>
            <a:ext cx="797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24"/>
          <p:cNvPicPr preferRelativeResize="0"/>
          <p:nvPr/>
        </p:nvPicPr>
        <p:blipFill rotWithShape="1">
          <a:blip r:embed="rId7">
            <a:alphaModFix/>
          </a:blip>
          <a:srcRect b="48586" l="0" r="34912" t="14736"/>
          <a:stretch/>
        </p:blipFill>
        <p:spPr>
          <a:xfrm>
            <a:off x="8142200" y="2336675"/>
            <a:ext cx="6730767" cy="361673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/>
        </p:nvSpPr>
        <p:spPr>
          <a:xfrm>
            <a:off x="18026475" y="526125"/>
            <a:ext cx="91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632775" y="7117863"/>
            <a:ext cx="23538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Spawn Error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16225" y="3586712"/>
            <a:ext cx="5233500" cy="125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24"/>
          <p:cNvGrpSpPr/>
          <p:nvPr/>
        </p:nvGrpSpPr>
        <p:grpSpPr>
          <a:xfrm>
            <a:off x="1425257" y="2495230"/>
            <a:ext cx="15499806" cy="5296549"/>
            <a:chOff x="2914475" y="5869062"/>
            <a:chExt cx="14260563" cy="3939712"/>
          </a:xfrm>
        </p:grpSpPr>
        <p:pic>
          <p:nvPicPr>
            <p:cNvPr id="277" name="Google Shape;277;p24"/>
            <p:cNvPicPr preferRelativeResize="0"/>
            <p:nvPr/>
          </p:nvPicPr>
          <p:blipFill rotWithShape="1">
            <a:blip r:embed="rId9">
              <a:alphaModFix/>
            </a:blip>
            <a:srcRect b="19024" l="17209" r="14061" t="14131"/>
            <a:stretch/>
          </p:blipFill>
          <p:spPr>
            <a:xfrm>
              <a:off x="10127813" y="5869062"/>
              <a:ext cx="7047226" cy="3855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914475" y="5953425"/>
              <a:ext cx="6853939" cy="3855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5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25"/>
          <p:cNvGrpSpPr/>
          <p:nvPr/>
        </p:nvGrpSpPr>
        <p:grpSpPr>
          <a:xfrm>
            <a:off x="429340" y="756531"/>
            <a:ext cx="17491625" cy="8768115"/>
            <a:chOff x="429340" y="756531"/>
            <a:chExt cx="17491625" cy="8768115"/>
          </a:xfrm>
        </p:grpSpPr>
        <p:sp>
          <p:nvSpPr>
            <p:cNvPr id="285" name="Google Shape;285;p25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해결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9" name="Google Shape;289;p25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90" name="Google Shape;290;p25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91" name="Google Shape;291;p25"/>
          <p:cNvGrpSpPr/>
          <p:nvPr/>
        </p:nvGrpSpPr>
        <p:grpSpPr>
          <a:xfrm>
            <a:off x="798894" y="2291975"/>
            <a:ext cx="4976329" cy="983457"/>
            <a:chOff x="0" y="-7"/>
            <a:chExt cx="938505" cy="218100"/>
          </a:xfrm>
        </p:grpSpPr>
        <p:sp>
          <p:nvSpPr>
            <p:cNvPr id="292" name="Google Shape;292;p25"/>
            <p:cNvSpPr/>
            <p:nvPr/>
          </p:nvSpPr>
          <p:spPr>
            <a:xfrm>
              <a:off x="0" y="0"/>
              <a:ext cx="938505" cy="218031"/>
            </a:xfrm>
            <a:custGeom>
              <a:rect b="b" l="l" r="r" t="t"/>
              <a:pathLst>
                <a:path extrusionOk="0" h="218031" w="938505">
                  <a:moveTo>
                    <a:pt x="93299" y="0"/>
                  </a:moveTo>
                  <a:lnTo>
                    <a:pt x="845206" y="0"/>
                  </a:lnTo>
                  <a:cubicBezTo>
                    <a:pt x="896733" y="0"/>
                    <a:pt x="938505" y="41772"/>
                    <a:pt x="938505" y="93299"/>
                  </a:cubicBezTo>
                  <a:lnTo>
                    <a:pt x="938505" y="124732"/>
                  </a:lnTo>
                  <a:cubicBezTo>
                    <a:pt x="938505" y="149476"/>
                    <a:pt x="928675" y="173207"/>
                    <a:pt x="911178" y="190704"/>
                  </a:cubicBezTo>
                  <a:cubicBezTo>
                    <a:pt x="893681" y="208201"/>
                    <a:pt x="869950" y="218031"/>
                    <a:pt x="845206" y="218031"/>
                  </a:cubicBezTo>
                  <a:lnTo>
                    <a:pt x="93299" y="218031"/>
                  </a:lnTo>
                  <a:cubicBezTo>
                    <a:pt x="68555" y="218031"/>
                    <a:pt x="44824" y="208201"/>
                    <a:pt x="27327" y="190704"/>
                  </a:cubicBezTo>
                  <a:cubicBezTo>
                    <a:pt x="9830" y="173207"/>
                    <a:pt x="0" y="149476"/>
                    <a:pt x="0" y="124732"/>
                  </a:cubicBezTo>
                  <a:lnTo>
                    <a:pt x="0" y="93299"/>
                  </a:lnTo>
                  <a:cubicBezTo>
                    <a:pt x="0" y="68555"/>
                    <a:pt x="9830" y="44824"/>
                    <a:pt x="27327" y="27327"/>
                  </a:cubicBezTo>
                  <a:cubicBezTo>
                    <a:pt x="44824" y="9830"/>
                    <a:pt x="68555" y="0"/>
                    <a:pt x="93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5"/>
            <p:cNvSpPr txBox="1"/>
            <p:nvPr/>
          </p:nvSpPr>
          <p:spPr>
            <a:xfrm>
              <a:off x="1" y="-7"/>
              <a:ext cx="9384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rgbClr val="FFFFFF"/>
                  </a:solidFill>
                </a:rPr>
                <a:t>TF 문제</a:t>
              </a:r>
              <a:endParaRPr/>
            </a:p>
          </p:txBody>
        </p:sp>
      </p:grpSp>
      <p:pic>
        <p:nvPicPr>
          <p:cNvPr id="294" name="Google Shape;294;p25"/>
          <p:cNvPicPr preferRelativeResize="0"/>
          <p:nvPr/>
        </p:nvPicPr>
        <p:blipFill rotWithShape="1">
          <a:blip r:embed="rId5">
            <a:alphaModFix/>
          </a:blip>
          <a:srcRect b="48856" l="11933" r="0" t="0"/>
          <a:stretch/>
        </p:blipFill>
        <p:spPr>
          <a:xfrm>
            <a:off x="6162475" y="2291975"/>
            <a:ext cx="11105873" cy="50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6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26"/>
          <p:cNvGrpSpPr/>
          <p:nvPr/>
        </p:nvGrpSpPr>
        <p:grpSpPr>
          <a:xfrm>
            <a:off x="429340" y="756531"/>
            <a:ext cx="17491625" cy="8768115"/>
            <a:chOff x="429340" y="756531"/>
            <a:chExt cx="17491625" cy="8768115"/>
          </a:xfrm>
        </p:grpSpPr>
        <p:sp>
          <p:nvSpPr>
            <p:cNvPr id="301" name="Google Shape;301;p26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" name="Google Shape;302;p26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303" name="Google Shape;303;p26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해결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5" name="Google Shape;305;p26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6" name="Google Shape;306;p26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07" name="Google Shape;307;p26"/>
          <p:cNvGrpSpPr/>
          <p:nvPr/>
        </p:nvGrpSpPr>
        <p:grpSpPr>
          <a:xfrm>
            <a:off x="798894" y="2291975"/>
            <a:ext cx="4976329" cy="983457"/>
            <a:chOff x="0" y="-7"/>
            <a:chExt cx="938505" cy="218100"/>
          </a:xfrm>
        </p:grpSpPr>
        <p:sp>
          <p:nvSpPr>
            <p:cNvPr id="308" name="Google Shape;308;p26"/>
            <p:cNvSpPr/>
            <p:nvPr/>
          </p:nvSpPr>
          <p:spPr>
            <a:xfrm>
              <a:off x="0" y="0"/>
              <a:ext cx="938505" cy="218031"/>
            </a:xfrm>
            <a:custGeom>
              <a:rect b="b" l="l" r="r" t="t"/>
              <a:pathLst>
                <a:path extrusionOk="0" h="218031" w="938505">
                  <a:moveTo>
                    <a:pt x="93299" y="0"/>
                  </a:moveTo>
                  <a:lnTo>
                    <a:pt x="845206" y="0"/>
                  </a:lnTo>
                  <a:cubicBezTo>
                    <a:pt x="896733" y="0"/>
                    <a:pt x="938505" y="41772"/>
                    <a:pt x="938505" y="93299"/>
                  </a:cubicBezTo>
                  <a:lnTo>
                    <a:pt x="938505" y="124732"/>
                  </a:lnTo>
                  <a:cubicBezTo>
                    <a:pt x="938505" y="149476"/>
                    <a:pt x="928675" y="173207"/>
                    <a:pt x="911178" y="190704"/>
                  </a:cubicBezTo>
                  <a:cubicBezTo>
                    <a:pt x="893681" y="208201"/>
                    <a:pt x="869950" y="218031"/>
                    <a:pt x="845206" y="218031"/>
                  </a:cubicBezTo>
                  <a:lnTo>
                    <a:pt x="93299" y="218031"/>
                  </a:lnTo>
                  <a:cubicBezTo>
                    <a:pt x="68555" y="218031"/>
                    <a:pt x="44824" y="208201"/>
                    <a:pt x="27327" y="190704"/>
                  </a:cubicBezTo>
                  <a:cubicBezTo>
                    <a:pt x="9830" y="173207"/>
                    <a:pt x="0" y="149476"/>
                    <a:pt x="0" y="124732"/>
                  </a:cubicBezTo>
                  <a:lnTo>
                    <a:pt x="0" y="93299"/>
                  </a:lnTo>
                  <a:cubicBezTo>
                    <a:pt x="0" y="68555"/>
                    <a:pt x="9830" y="44824"/>
                    <a:pt x="27327" y="27327"/>
                  </a:cubicBezTo>
                  <a:cubicBezTo>
                    <a:pt x="44824" y="9830"/>
                    <a:pt x="68555" y="0"/>
                    <a:pt x="93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 txBox="1"/>
            <p:nvPr/>
          </p:nvSpPr>
          <p:spPr>
            <a:xfrm>
              <a:off x="1" y="-7"/>
              <a:ext cx="9384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rgbClr val="FFFFFF"/>
                  </a:solidFill>
                </a:rPr>
                <a:t>TF 문제</a:t>
              </a:r>
              <a:endParaRPr/>
            </a:p>
          </p:txBody>
        </p:sp>
      </p:grpSp>
      <p:pic>
        <p:nvPicPr>
          <p:cNvPr id="310" name="Google Shape;310;p26"/>
          <p:cNvPicPr preferRelativeResize="0"/>
          <p:nvPr/>
        </p:nvPicPr>
        <p:blipFill rotWithShape="1">
          <a:blip r:embed="rId5">
            <a:alphaModFix/>
          </a:blip>
          <a:srcRect b="-4329" l="2588" r="-1023" t="4330"/>
          <a:stretch/>
        </p:blipFill>
        <p:spPr>
          <a:xfrm>
            <a:off x="677238" y="3640750"/>
            <a:ext cx="5456725" cy="16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252" y="5353852"/>
            <a:ext cx="5456725" cy="17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7">
            <a:alphaModFix/>
          </a:blip>
          <a:srcRect b="43268" l="28258" r="29488" t="4669"/>
          <a:stretch/>
        </p:blipFill>
        <p:spPr>
          <a:xfrm>
            <a:off x="6568449" y="2333476"/>
            <a:ext cx="9882451" cy="56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6"/>
          <p:cNvSpPr txBox="1"/>
          <p:nvPr/>
        </p:nvSpPr>
        <p:spPr>
          <a:xfrm>
            <a:off x="677238" y="7366650"/>
            <a:ext cx="54567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sjtu_drone_gazebo.launch.py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/>
          <p:cNvSpPr/>
          <p:nvPr/>
        </p:nvSpPr>
        <p:spPr>
          <a:xfrm>
            <a:off x="4642125" y="4319550"/>
            <a:ext cx="645000" cy="42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5004900" y="6102488"/>
            <a:ext cx="645000" cy="42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7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27"/>
          <p:cNvGrpSpPr/>
          <p:nvPr/>
        </p:nvGrpSpPr>
        <p:grpSpPr>
          <a:xfrm>
            <a:off x="429340" y="756531"/>
            <a:ext cx="17491625" cy="8768115"/>
            <a:chOff x="429340" y="756531"/>
            <a:chExt cx="17491625" cy="8768115"/>
          </a:xfrm>
        </p:grpSpPr>
        <p:sp>
          <p:nvSpPr>
            <p:cNvPr id="322" name="Google Shape;322;p27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" name="Google Shape;323;p27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324" name="Google Shape;324;p27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해결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6" name="Google Shape;326;p27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7" name="Google Shape;327;p27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28" name="Google Shape;328;p27"/>
          <p:cNvGrpSpPr/>
          <p:nvPr/>
        </p:nvGrpSpPr>
        <p:grpSpPr>
          <a:xfrm>
            <a:off x="798894" y="2291975"/>
            <a:ext cx="4976329" cy="983457"/>
            <a:chOff x="0" y="-7"/>
            <a:chExt cx="938505" cy="218100"/>
          </a:xfrm>
        </p:grpSpPr>
        <p:sp>
          <p:nvSpPr>
            <p:cNvPr id="329" name="Google Shape;329;p27"/>
            <p:cNvSpPr/>
            <p:nvPr/>
          </p:nvSpPr>
          <p:spPr>
            <a:xfrm>
              <a:off x="0" y="0"/>
              <a:ext cx="938505" cy="218031"/>
            </a:xfrm>
            <a:custGeom>
              <a:rect b="b" l="l" r="r" t="t"/>
              <a:pathLst>
                <a:path extrusionOk="0" h="218031" w="938505">
                  <a:moveTo>
                    <a:pt x="93299" y="0"/>
                  </a:moveTo>
                  <a:lnTo>
                    <a:pt x="845206" y="0"/>
                  </a:lnTo>
                  <a:cubicBezTo>
                    <a:pt x="896733" y="0"/>
                    <a:pt x="938505" y="41772"/>
                    <a:pt x="938505" y="93299"/>
                  </a:cubicBezTo>
                  <a:lnTo>
                    <a:pt x="938505" y="124732"/>
                  </a:lnTo>
                  <a:cubicBezTo>
                    <a:pt x="938505" y="149476"/>
                    <a:pt x="928675" y="173207"/>
                    <a:pt x="911178" y="190704"/>
                  </a:cubicBezTo>
                  <a:cubicBezTo>
                    <a:pt x="893681" y="208201"/>
                    <a:pt x="869950" y="218031"/>
                    <a:pt x="845206" y="218031"/>
                  </a:cubicBezTo>
                  <a:lnTo>
                    <a:pt x="93299" y="218031"/>
                  </a:lnTo>
                  <a:cubicBezTo>
                    <a:pt x="68555" y="218031"/>
                    <a:pt x="44824" y="208201"/>
                    <a:pt x="27327" y="190704"/>
                  </a:cubicBezTo>
                  <a:cubicBezTo>
                    <a:pt x="9830" y="173207"/>
                    <a:pt x="0" y="149476"/>
                    <a:pt x="0" y="124732"/>
                  </a:cubicBezTo>
                  <a:lnTo>
                    <a:pt x="0" y="93299"/>
                  </a:lnTo>
                  <a:cubicBezTo>
                    <a:pt x="0" y="68555"/>
                    <a:pt x="9830" y="44824"/>
                    <a:pt x="27327" y="27327"/>
                  </a:cubicBezTo>
                  <a:cubicBezTo>
                    <a:pt x="44824" y="9830"/>
                    <a:pt x="68555" y="0"/>
                    <a:pt x="93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 txBox="1"/>
            <p:nvPr/>
          </p:nvSpPr>
          <p:spPr>
            <a:xfrm>
              <a:off x="1" y="-7"/>
              <a:ext cx="9384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rgbClr val="FFFFFF"/>
                  </a:solidFill>
                </a:rPr>
                <a:t>spawn 구조 문제</a:t>
              </a:r>
              <a:endParaRPr/>
            </a:p>
          </p:txBody>
        </p:sp>
      </p:grpSp>
      <p:pic>
        <p:nvPicPr>
          <p:cNvPr id="331" name="Google Shape;3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5475" y="3676900"/>
            <a:ext cx="4914900" cy="44196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</p:pic>
      <p:sp>
        <p:nvSpPr>
          <p:cNvPr id="332" name="Google Shape;332;p27"/>
          <p:cNvSpPr txBox="1"/>
          <p:nvPr/>
        </p:nvSpPr>
        <p:spPr>
          <a:xfrm>
            <a:off x="7437150" y="4579625"/>
            <a:ext cx="89763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rover - gazebo.launch -&gt; spawn.launch 내부에서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gazebo_ros pkg의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pawn_entity.py 사용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8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8"/>
          <p:cNvGrpSpPr/>
          <p:nvPr/>
        </p:nvGrpSpPr>
        <p:grpSpPr>
          <a:xfrm>
            <a:off x="429340" y="756531"/>
            <a:ext cx="17491625" cy="8768115"/>
            <a:chOff x="429340" y="756531"/>
            <a:chExt cx="17491625" cy="8768115"/>
          </a:xfrm>
        </p:grpSpPr>
        <p:sp>
          <p:nvSpPr>
            <p:cNvPr id="339" name="Google Shape;339;p28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0" name="Google Shape;340;p28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341" name="Google Shape;341;p28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해결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3" name="Google Shape;343;p28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4" name="Google Shape;344;p28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45" name="Google Shape;345;p28"/>
          <p:cNvGrpSpPr/>
          <p:nvPr/>
        </p:nvGrpSpPr>
        <p:grpSpPr>
          <a:xfrm>
            <a:off x="798894" y="2291975"/>
            <a:ext cx="4976329" cy="983457"/>
            <a:chOff x="0" y="-7"/>
            <a:chExt cx="938505" cy="218100"/>
          </a:xfrm>
        </p:grpSpPr>
        <p:sp>
          <p:nvSpPr>
            <p:cNvPr id="346" name="Google Shape;346;p28"/>
            <p:cNvSpPr/>
            <p:nvPr/>
          </p:nvSpPr>
          <p:spPr>
            <a:xfrm>
              <a:off x="0" y="0"/>
              <a:ext cx="938505" cy="218031"/>
            </a:xfrm>
            <a:custGeom>
              <a:rect b="b" l="l" r="r" t="t"/>
              <a:pathLst>
                <a:path extrusionOk="0" h="218031" w="938505">
                  <a:moveTo>
                    <a:pt x="93299" y="0"/>
                  </a:moveTo>
                  <a:lnTo>
                    <a:pt x="845206" y="0"/>
                  </a:lnTo>
                  <a:cubicBezTo>
                    <a:pt x="896733" y="0"/>
                    <a:pt x="938505" y="41772"/>
                    <a:pt x="938505" y="93299"/>
                  </a:cubicBezTo>
                  <a:lnTo>
                    <a:pt x="938505" y="124732"/>
                  </a:lnTo>
                  <a:cubicBezTo>
                    <a:pt x="938505" y="149476"/>
                    <a:pt x="928675" y="173207"/>
                    <a:pt x="911178" y="190704"/>
                  </a:cubicBezTo>
                  <a:cubicBezTo>
                    <a:pt x="893681" y="208201"/>
                    <a:pt x="869950" y="218031"/>
                    <a:pt x="845206" y="218031"/>
                  </a:cubicBezTo>
                  <a:lnTo>
                    <a:pt x="93299" y="218031"/>
                  </a:lnTo>
                  <a:cubicBezTo>
                    <a:pt x="68555" y="218031"/>
                    <a:pt x="44824" y="208201"/>
                    <a:pt x="27327" y="190704"/>
                  </a:cubicBezTo>
                  <a:cubicBezTo>
                    <a:pt x="9830" y="173207"/>
                    <a:pt x="0" y="149476"/>
                    <a:pt x="0" y="124732"/>
                  </a:cubicBezTo>
                  <a:lnTo>
                    <a:pt x="0" y="93299"/>
                  </a:lnTo>
                  <a:cubicBezTo>
                    <a:pt x="0" y="68555"/>
                    <a:pt x="9830" y="44824"/>
                    <a:pt x="27327" y="27327"/>
                  </a:cubicBezTo>
                  <a:cubicBezTo>
                    <a:pt x="44824" y="9830"/>
                    <a:pt x="68555" y="0"/>
                    <a:pt x="93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 txBox="1"/>
            <p:nvPr/>
          </p:nvSpPr>
          <p:spPr>
            <a:xfrm>
              <a:off x="1" y="-7"/>
              <a:ext cx="9384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rgbClr val="FFFFFF"/>
                  </a:solidFill>
                </a:rPr>
                <a:t>spawn 구조 문제</a:t>
              </a:r>
              <a:endParaRPr/>
            </a:p>
          </p:txBody>
        </p:sp>
      </p:grpSp>
      <p:pic>
        <p:nvPicPr>
          <p:cNvPr id="348" name="Google Shape;3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9724" y="2190411"/>
            <a:ext cx="6571301" cy="62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8"/>
          <p:cNvSpPr txBox="1"/>
          <p:nvPr/>
        </p:nvSpPr>
        <p:spPr>
          <a:xfrm>
            <a:off x="1310650" y="4805238"/>
            <a:ext cx="70866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drone - drone_gazebo.launch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-&gt; spawn_drone.py를 실행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9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9"/>
          <p:cNvGrpSpPr/>
          <p:nvPr/>
        </p:nvGrpSpPr>
        <p:grpSpPr>
          <a:xfrm>
            <a:off x="429340" y="756531"/>
            <a:ext cx="17491625" cy="8768115"/>
            <a:chOff x="429340" y="756531"/>
            <a:chExt cx="17491625" cy="8768115"/>
          </a:xfrm>
        </p:grpSpPr>
        <p:sp>
          <p:nvSpPr>
            <p:cNvPr id="356" name="Google Shape;356;p29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7" name="Google Shape;357;p29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358" name="Google Shape;358;p29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9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해결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0" name="Google Shape;360;p29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1" name="Google Shape;361;p29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62" name="Google Shape;362;p29"/>
          <p:cNvGrpSpPr/>
          <p:nvPr/>
        </p:nvGrpSpPr>
        <p:grpSpPr>
          <a:xfrm>
            <a:off x="798894" y="2291975"/>
            <a:ext cx="4976329" cy="983457"/>
            <a:chOff x="0" y="-7"/>
            <a:chExt cx="938505" cy="218100"/>
          </a:xfrm>
        </p:grpSpPr>
        <p:sp>
          <p:nvSpPr>
            <p:cNvPr id="363" name="Google Shape;363;p29"/>
            <p:cNvSpPr/>
            <p:nvPr/>
          </p:nvSpPr>
          <p:spPr>
            <a:xfrm>
              <a:off x="0" y="0"/>
              <a:ext cx="938505" cy="218031"/>
            </a:xfrm>
            <a:custGeom>
              <a:rect b="b" l="l" r="r" t="t"/>
              <a:pathLst>
                <a:path extrusionOk="0" h="218031" w="938505">
                  <a:moveTo>
                    <a:pt x="93299" y="0"/>
                  </a:moveTo>
                  <a:lnTo>
                    <a:pt x="845206" y="0"/>
                  </a:lnTo>
                  <a:cubicBezTo>
                    <a:pt x="896733" y="0"/>
                    <a:pt x="938505" y="41772"/>
                    <a:pt x="938505" y="93299"/>
                  </a:cubicBezTo>
                  <a:lnTo>
                    <a:pt x="938505" y="124732"/>
                  </a:lnTo>
                  <a:cubicBezTo>
                    <a:pt x="938505" y="149476"/>
                    <a:pt x="928675" y="173207"/>
                    <a:pt x="911178" y="190704"/>
                  </a:cubicBezTo>
                  <a:cubicBezTo>
                    <a:pt x="893681" y="208201"/>
                    <a:pt x="869950" y="218031"/>
                    <a:pt x="845206" y="218031"/>
                  </a:cubicBezTo>
                  <a:lnTo>
                    <a:pt x="93299" y="218031"/>
                  </a:lnTo>
                  <a:cubicBezTo>
                    <a:pt x="68555" y="218031"/>
                    <a:pt x="44824" y="208201"/>
                    <a:pt x="27327" y="190704"/>
                  </a:cubicBezTo>
                  <a:cubicBezTo>
                    <a:pt x="9830" y="173207"/>
                    <a:pt x="0" y="149476"/>
                    <a:pt x="0" y="124732"/>
                  </a:cubicBezTo>
                  <a:lnTo>
                    <a:pt x="0" y="93299"/>
                  </a:lnTo>
                  <a:cubicBezTo>
                    <a:pt x="0" y="68555"/>
                    <a:pt x="9830" y="44824"/>
                    <a:pt x="27327" y="27327"/>
                  </a:cubicBezTo>
                  <a:cubicBezTo>
                    <a:pt x="44824" y="9830"/>
                    <a:pt x="68555" y="0"/>
                    <a:pt x="93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 txBox="1"/>
            <p:nvPr/>
          </p:nvSpPr>
          <p:spPr>
            <a:xfrm>
              <a:off x="1" y="-7"/>
              <a:ext cx="9384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rgbClr val="FFFFFF"/>
                  </a:solidFill>
                </a:rPr>
                <a:t>spawn 구조 문제</a:t>
              </a:r>
              <a:endParaRPr/>
            </a:p>
          </p:txBody>
        </p:sp>
      </p:grpSp>
      <p:pic>
        <p:nvPicPr>
          <p:cNvPr id="365" name="Google Shape;3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5413" y="1676400"/>
            <a:ext cx="7545688" cy="784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9"/>
          <p:cNvSpPr txBox="1"/>
          <p:nvPr/>
        </p:nvSpPr>
        <p:spPr>
          <a:xfrm>
            <a:off x="1409700" y="5059650"/>
            <a:ext cx="63246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rover gazebo.launch 내부에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sjtu_drone_gazebo.launch  병합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0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0"/>
          <p:cNvGrpSpPr/>
          <p:nvPr/>
        </p:nvGrpSpPr>
        <p:grpSpPr>
          <a:xfrm>
            <a:off x="398177" y="759443"/>
            <a:ext cx="17491625" cy="8768115"/>
            <a:chOff x="429340" y="756531"/>
            <a:chExt cx="17491625" cy="8768115"/>
          </a:xfrm>
        </p:grpSpPr>
        <p:sp>
          <p:nvSpPr>
            <p:cNvPr id="373" name="Google Shape;373;p30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4" name="Google Shape;374;p30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375" name="Google Shape;375;p30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0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해결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7" name="Google Shape;377;p30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8" name="Google Shape;378;p30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79" name="Google Shape;379;p30"/>
          <p:cNvGrpSpPr/>
          <p:nvPr/>
        </p:nvGrpSpPr>
        <p:grpSpPr>
          <a:xfrm>
            <a:off x="798894" y="2291975"/>
            <a:ext cx="4976329" cy="983457"/>
            <a:chOff x="0" y="-7"/>
            <a:chExt cx="938505" cy="218100"/>
          </a:xfrm>
        </p:grpSpPr>
        <p:sp>
          <p:nvSpPr>
            <p:cNvPr id="380" name="Google Shape;380;p30"/>
            <p:cNvSpPr/>
            <p:nvPr/>
          </p:nvSpPr>
          <p:spPr>
            <a:xfrm>
              <a:off x="0" y="0"/>
              <a:ext cx="938505" cy="218031"/>
            </a:xfrm>
            <a:custGeom>
              <a:rect b="b" l="l" r="r" t="t"/>
              <a:pathLst>
                <a:path extrusionOk="0" h="218031" w="938505">
                  <a:moveTo>
                    <a:pt x="93299" y="0"/>
                  </a:moveTo>
                  <a:lnTo>
                    <a:pt x="845206" y="0"/>
                  </a:lnTo>
                  <a:cubicBezTo>
                    <a:pt x="896733" y="0"/>
                    <a:pt x="938505" y="41772"/>
                    <a:pt x="938505" y="93299"/>
                  </a:cubicBezTo>
                  <a:lnTo>
                    <a:pt x="938505" y="124732"/>
                  </a:lnTo>
                  <a:cubicBezTo>
                    <a:pt x="938505" y="149476"/>
                    <a:pt x="928675" y="173207"/>
                    <a:pt x="911178" y="190704"/>
                  </a:cubicBezTo>
                  <a:cubicBezTo>
                    <a:pt x="893681" y="208201"/>
                    <a:pt x="869950" y="218031"/>
                    <a:pt x="845206" y="218031"/>
                  </a:cubicBezTo>
                  <a:lnTo>
                    <a:pt x="93299" y="218031"/>
                  </a:lnTo>
                  <a:cubicBezTo>
                    <a:pt x="68555" y="218031"/>
                    <a:pt x="44824" y="208201"/>
                    <a:pt x="27327" y="190704"/>
                  </a:cubicBezTo>
                  <a:cubicBezTo>
                    <a:pt x="9830" y="173207"/>
                    <a:pt x="0" y="149476"/>
                    <a:pt x="0" y="124732"/>
                  </a:cubicBezTo>
                  <a:lnTo>
                    <a:pt x="0" y="93299"/>
                  </a:lnTo>
                  <a:cubicBezTo>
                    <a:pt x="0" y="68555"/>
                    <a:pt x="9830" y="44824"/>
                    <a:pt x="27327" y="27327"/>
                  </a:cubicBezTo>
                  <a:cubicBezTo>
                    <a:pt x="44824" y="9830"/>
                    <a:pt x="68555" y="0"/>
                    <a:pt x="93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 txBox="1"/>
            <p:nvPr/>
          </p:nvSpPr>
          <p:spPr>
            <a:xfrm>
              <a:off x="1" y="-7"/>
              <a:ext cx="9384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rgbClr val="FFFFFF"/>
                  </a:solidFill>
                </a:rPr>
                <a:t>drone 명령 문제</a:t>
              </a:r>
              <a:endParaRPr/>
            </a:p>
          </p:txBody>
        </p:sp>
      </p:grpSp>
      <p:pic>
        <p:nvPicPr>
          <p:cNvPr id="382" name="Google Shape;3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7306" y="4299213"/>
            <a:ext cx="6369400" cy="2174237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0796" y="4416688"/>
            <a:ext cx="7926900" cy="19393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</p:pic>
      <p:cxnSp>
        <p:nvCxnSpPr>
          <p:cNvPr id="384" name="Google Shape;384;p30"/>
          <p:cNvCxnSpPr/>
          <p:nvPr/>
        </p:nvCxnSpPr>
        <p:spPr>
          <a:xfrm>
            <a:off x="4735075" y="1287600"/>
            <a:ext cx="1329000" cy="1329000"/>
          </a:xfrm>
          <a:prstGeom prst="straightConnector1">
            <a:avLst/>
          </a:prstGeom>
          <a:solidFill>
            <a:schemeClr val="lt2"/>
          </a:solidFill>
          <a:ln>
            <a:noFill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1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31"/>
          <p:cNvGrpSpPr/>
          <p:nvPr/>
        </p:nvGrpSpPr>
        <p:grpSpPr>
          <a:xfrm>
            <a:off x="429340" y="756531"/>
            <a:ext cx="17491625" cy="8768115"/>
            <a:chOff x="429340" y="756531"/>
            <a:chExt cx="17491625" cy="8768115"/>
          </a:xfrm>
        </p:grpSpPr>
        <p:sp>
          <p:nvSpPr>
            <p:cNvPr id="391" name="Google Shape;391;p31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" name="Google Shape;392;p31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393" name="Google Shape;393;p31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추가사항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5" name="Google Shape;395;p31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6" name="Google Shape;396;p31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97" name="Google Shape;397;p31"/>
          <p:cNvGrpSpPr/>
          <p:nvPr/>
        </p:nvGrpSpPr>
        <p:grpSpPr>
          <a:xfrm>
            <a:off x="798894" y="2291975"/>
            <a:ext cx="4976329" cy="983457"/>
            <a:chOff x="0" y="-7"/>
            <a:chExt cx="938505" cy="218100"/>
          </a:xfrm>
        </p:grpSpPr>
        <p:sp>
          <p:nvSpPr>
            <p:cNvPr id="398" name="Google Shape;398;p31"/>
            <p:cNvSpPr/>
            <p:nvPr/>
          </p:nvSpPr>
          <p:spPr>
            <a:xfrm>
              <a:off x="0" y="0"/>
              <a:ext cx="938505" cy="218031"/>
            </a:xfrm>
            <a:custGeom>
              <a:rect b="b" l="l" r="r" t="t"/>
              <a:pathLst>
                <a:path extrusionOk="0" h="218031" w="938505">
                  <a:moveTo>
                    <a:pt x="93299" y="0"/>
                  </a:moveTo>
                  <a:lnTo>
                    <a:pt x="845206" y="0"/>
                  </a:lnTo>
                  <a:cubicBezTo>
                    <a:pt x="896733" y="0"/>
                    <a:pt x="938505" y="41772"/>
                    <a:pt x="938505" y="93299"/>
                  </a:cubicBezTo>
                  <a:lnTo>
                    <a:pt x="938505" y="124732"/>
                  </a:lnTo>
                  <a:cubicBezTo>
                    <a:pt x="938505" y="149476"/>
                    <a:pt x="928675" y="173207"/>
                    <a:pt x="911178" y="190704"/>
                  </a:cubicBezTo>
                  <a:cubicBezTo>
                    <a:pt x="893681" y="208201"/>
                    <a:pt x="869950" y="218031"/>
                    <a:pt x="845206" y="218031"/>
                  </a:cubicBezTo>
                  <a:lnTo>
                    <a:pt x="93299" y="218031"/>
                  </a:lnTo>
                  <a:cubicBezTo>
                    <a:pt x="68555" y="218031"/>
                    <a:pt x="44824" y="208201"/>
                    <a:pt x="27327" y="190704"/>
                  </a:cubicBezTo>
                  <a:cubicBezTo>
                    <a:pt x="9830" y="173207"/>
                    <a:pt x="0" y="149476"/>
                    <a:pt x="0" y="124732"/>
                  </a:cubicBezTo>
                  <a:lnTo>
                    <a:pt x="0" y="93299"/>
                  </a:lnTo>
                  <a:cubicBezTo>
                    <a:pt x="0" y="68555"/>
                    <a:pt x="9830" y="44824"/>
                    <a:pt x="27327" y="27327"/>
                  </a:cubicBezTo>
                  <a:cubicBezTo>
                    <a:pt x="44824" y="9830"/>
                    <a:pt x="68555" y="0"/>
                    <a:pt x="93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 txBox="1"/>
            <p:nvPr/>
          </p:nvSpPr>
          <p:spPr>
            <a:xfrm>
              <a:off x="1" y="-7"/>
              <a:ext cx="9384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rgbClr val="FFFFFF"/>
                  </a:solidFill>
                </a:rPr>
                <a:t>PID</a:t>
              </a:r>
              <a:endParaRPr/>
            </a:p>
          </p:txBody>
        </p:sp>
      </p:grpSp>
      <p:pic>
        <p:nvPicPr>
          <p:cNvPr id="400" name="Google Shape;400;p31" title="pid before.webm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0988" y="3730474"/>
            <a:ext cx="7408349" cy="41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-494275" y="-1"/>
            <a:ext cx="18417209" cy="9913264"/>
            <a:chOff x="-494287" y="-4537"/>
            <a:chExt cx="18417209" cy="9530152"/>
          </a:xfrm>
        </p:grpSpPr>
        <p:grpSp>
          <p:nvGrpSpPr>
            <p:cNvPr id="97" name="Google Shape;97;p14"/>
            <p:cNvGrpSpPr/>
            <p:nvPr/>
          </p:nvGrpSpPr>
          <p:grpSpPr>
            <a:xfrm>
              <a:off x="-494287" y="-4537"/>
              <a:ext cx="18417209" cy="9530152"/>
              <a:chOff x="301665" y="552521"/>
              <a:chExt cx="16840901" cy="8502991"/>
            </a:xfrm>
          </p:grpSpPr>
          <p:sp>
            <p:nvSpPr>
              <p:cNvPr id="98" name="Google Shape;98;p14"/>
              <p:cNvSpPr/>
              <p:nvPr/>
            </p:nvSpPr>
            <p:spPr>
              <a:xfrm>
                <a:off x="1146240" y="1231560"/>
                <a:ext cx="15996326" cy="7823951"/>
              </a:xfrm>
              <a:custGeom>
                <a:rect b="b" l="l" r="r" t="t"/>
                <a:pathLst>
                  <a:path extrusionOk="0" h="826401" w="1689604">
                    <a:moveTo>
                      <a:pt x="1486404" y="0"/>
                    </a:moveTo>
                    <a:cubicBezTo>
                      <a:pt x="1598628" y="0"/>
                      <a:pt x="1689604" y="184996"/>
                      <a:pt x="1689604" y="413201"/>
                    </a:cubicBezTo>
                    <a:cubicBezTo>
                      <a:pt x="1689604" y="641405"/>
                      <a:pt x="1598628" y="826401"/>
                      <a:pt x="1486404" y="826401"/>
                    </a:cubicBezTo>
                    <a:lnTo>
                      <a:pt x="203200" y="826401"/>
                    </a:lnTo>
                    <a:cubicBezTo>
                      <a:pt x="90976" y="826401"/>
                      <a:pt x="0" y="641405"/>
                      <a:pt x="0" y="413201"/>
                    </a:cubicBezTo>
                    <a:cubicBezTo>
                      <a:pt x="0" y="18499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5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301665" y="552521"/>
                <a:ext cx="15995400" cy="8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" name="Google Shape;100;p14"/>
            <p:cNvSpPr/>
            <p:nvPr/>
          </p:nvSpPr>
          <p:spPr>
            <a:xfrm>
              <a:off x="4994560" y="1911515"/>
              <a:ext cx="7939752" cy="923906"/>
            </a:xfrm>
            <a:custGeom>
              <a:rect b="b" l="l" r="r" t="t"/>
              <a:pathLst>
                <a:path extrusionOk="0" h="218031" w="938505">
                  <a:moveTo>
                    <a:pt x="93299" y="0"/>
                  </a:moveTo>
                  <a:lnTo>
                    <a:pt x="845206" y="0"/>
                  </a:lnTo>
                  <a:cubicBezTo>
                    <a:pt x="896733" y="0"/>
                    <a:pt x="938505" y="41772"/>
                    <a:pt x="938505" y="93299"/>
                  </a:cubicBezTo>
                  <a:lnTo>
                    <a:pt x="938505" y="124732"/>
                  </a:lnTo>
                  <a:cubicBezTo>
                    <a:pt x="938505" y="149476"/>
                    <a:pt x="928675" y="173207"/>
                    <a:pt x="911178" y="190704"/>
                  </a:cubicBezTo>
                  <a:cubicBezTo>
                    <a:pt x="893681" y="208201"/>
                    <a:pt x="869950" y="218031"/>
                    <a:pt x="845206" y="218031"/>
                  </a:cubicBezTo>
                  <a:lnTo>
                    <a:pt x="93299" y="218031"/>
                  </a:lnTo>
                  <a:cubicBezTo>
                    <a:pt x="68555" y="218031"/>
                    <a:pt x="44824" y="208201"/>
                    <a:pt x="27327" y="190704"/>
                  </a:cubicBezTo>
                  <a:cubicBezTo>
                    <a:pt x="9830" y="173207"/>
                    <a:pt x="0" y="149476"/>
                    <a:pt x="0" y="124732"/>
                  </a:cubicBezTo>
                  <a:lnTo>
                    <a:pt x="0" y="93299"/>
                  </a:lnTo>
                  <a:cubicBezTo>
                    <a:pt x="0" y="68555"/>
                    <a:pt x="9830" y="44824"/>
                    <a:pt x="27327" y="27327"/>
                  </a:cubicBezTo>
                  <a:cubicBezTo>
                    <a:pt x="44824" y="9830"/>
                    <a:pt x="68555" y="0"/>
                    <a:pt x="93299" y="0"/>
                  </a:cubicBezTo>
                  <a:close/>
                </a:path>
              </a:pathLst>
            </a:custGeom>
            <a:noFill/>
            <a:ln cap="rnd" cmpd="sng" w="19050">
              <a:solidFill>
                <a:srgbClr val="0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036088" y="8947017"/>
              <a:ext cx="10208026" cy="388005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2" name="Google Shape;102;p14"/>
            <p:cNvSpPr/>
            <p:nvPr/>
          </p:nvSpPr>
          <p:spPr>
            <a:xfrm rot="10800000">
              <a:off x="4043987" y="951797"/>
              <a:ext cx="10208026" cy="388005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03" name="Google Shape;103;p14"/>
          <p:cNvSpPr txBox="1"/>
          <p:nvPr/>
        </p:nvSpPr>
        <p:spPr>
          <a:xfrm>
            <a:off x="1284748" y="6421706"/>
            <a:ext cx="593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1284748" y="6230119"/>
            <a:ext cx="593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3004500" y="1944349"/>
            <a:ext cx="12279000" cy="5614913"/>
            <a:chOff x="2810640" y="1758542"/>
            <a:chExt cx="12279000" cy="5177421"/>
          </a:xfrm>
        </p:grpSpPr>
        <p:sp>
          <p:nvSpPr>
            <p:cNvPr id="106" name="Google Shape;106;p14"/>
            <p:cNvSpPr/>
            <p:nvPr/>
          </p:nvSpPr>
          <p:spPr>
            <a:xfrm>
              <a:off x="2918650" y="1758542"/>
              <a:ext cx="120630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16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960"/>
                <a:buFont typeface="Arial"/>
                <a:buNone/>
              </a:pPr>
              <a:r>
                <a:rPr b="0" i="0" lang="en-US" sz="596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Instructions</a:t>
              </a:r>
              <a:endParaRPr b="0" i="0" sz="596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810640" y="3514763"/>
              <a:ext cx="12279000" cy="342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438150" lvl="0" marL="45720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AutoNum type="arabicPeriod"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시나리오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8150" lvl="0" marL="45720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AutoNum type="arabicPeriod"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Rover , Drone 소개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8150" lvl="0" marL="45720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AutoNum type="arabicPeriod"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문제점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8150" lvl="0" marL="45720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AutoNum type="arabicPeriod"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해결 방법 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8150" lvl="0" marL="45720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AutoNum type="arabicPeriod"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추가 개선 사항</a:t>
              </a:r>
              <a:endParaRPr sz="3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2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32"/>
          <p:cNvGrpSpPr/>
          <p:nvPr/>
        </p:nvGrpSpPr>
        <p:grpSpPr>
          <a:xfrm>
            <a:off x="429340" y="756531"/>
            <a:ext cx="17491625" cy="8768115"/>
            <a:chOff x="429340" y="756531"/>
            <a:chExt cx="17491625" cy="8768115"/>
          </a:xfrm>
        </p:grpSpPr>
        <p:sp>
          <p:nvSpPr>
            <p:cNvPr id="407" name="Google Shape;407;p32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8" name="Google Shape;408;p32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409" name="Google Shape;409;p32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추가사항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1" name="Google Shape;411;p32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2" name="Google Shape;412;p32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413" name="Google Shape;413;p32"/>
          <p:cNvGrpSpPr/>
          <p:nvPr/>
        </p:nvGrpSpPr>
        <p:grpSpPr>
          <a:xfrm>
            <a:off x="798894" y="2291975"/>
            <a:ext cx="4976329" cy="983457"/>
            <a:chOff x="0" y="-7"/>
            <a:chExt cx="938505" cy="218100"/>
          </a:xfrm>
        </p:grpSpPr>
        <p:sp>
          <p:nvSpPr>
            <p:cNvPr id="414" name="Google Shape;414;p32"/>
            <p:cNvSpPr/>
            <p:nvPr/>
          </p:nvSpPr>
          <p:spPr>
            <a:xfrm>
              <a:off x="0" y="0"/>
              <a:ext cx="938505" cy="218031"/>
            </a:xfrm>
            <a:custGeom>
              <a:rect b="b" l="l" r="r" t="t"/>
              <a:pathLst>
                <a:path extrusionOk="0" h="218031" w="938505">
                  <a:moveTo>
                    <a:pt x="93299" y="0"/>
                  </a:moveTo>
                  <a:lnTo>
                    <a:pt x="845206" y="0"/>
                  </a:lnTo>
                  <a:cubicBezTo>
                    <a:pt x="896733" y="0"/>
                    <a:pt x="938505" y="41772"/>
                    <a:pt x="938505" y="93299"/>
                  </a:cubicBezTo>
                  <a:lnTo>
                    <a:pt x="938505" y="124732"/>
                  </a:lnTo>
                  <a:cubicBezTo>
                    <a:pt x="938505" y="149476"/>
                    <a:pt x="928675" y="173207"/>
                    <a:pt x="911178" y="190704"/>
                  </a:cubicBezTo>
                  <a:cubicBezTo>
                    <a:pt x="893681" y="208201"/>
                    <a:pt x="869950" y="218031"/>
                    <a:pt x="845206" y="218031"/>
                  </a:cubicBezTo>
                  <a:lnTo>
                    <a:pt x="93299" y="218031"/>
                  </a:lnTo>
                  <a:cubicBezTo>
                    <a:pt x="68555" y="218031"/>
                    <a:pt x="44824" y="208201"/>
                    <a:pt x="27327" y="190704"/>
                  </a:cubicBezTo>
                  <a:cubicBezTo>
                    <a:pt x="9830" y="173207"/>
                    <a:pt x="0" y="149476"/>
                    <a:pt x="0" y="124732"/>
                  </a:cubicBezTo>
                  <a:lnTo>
                    <a:pt x="0" y="93299"/>
                  </a:lnTo>
                  <a:cubicBezTo>
                    <a:pt x="0" y="68555"/>
                    <a:pt x="9830" y="44824"/>
                    <a:pt x="27327" y="27327"/>
                  </a:cubicBezTo>
                  <a:cubicBezTo>
                    <a:pt x="44824" y="9830"/>
                    <a:pt x="68555" y="0"/>
                    <a:pt x="93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 txBox="1"/>
            <p:nvPr/>
          </p:nvSpPr>
          <p:spPr>
            <a:xfrm>
              <a:off x="1" y="-7"/>
              <a:ext cx="9384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rgbClr val="FFFFFF"/>
                  </a:solidFill>
                </a:rPr>
                <a:t>PID</a:t>
              </a:r>
              <a:endParaRPr/>
            </a:p>
          </p:txBody>
        </p:sp>
      </p:grpSp>
      <p:pic>
        <p:nvPicPr>
          <p:cNvPr id="416" name="Google Shape;416;p32" title="1741320911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2300" y="3870725"/>
            <a:ext cx="8188525" cy="460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2" title="1741320957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200" y="3870725"/>
            <a:ext cx="8188525" cy="460604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2"/>
          <p:cNvSpPr txBox="1"/>
          <p:nvPr/>
        </p:nvSpPr>
        <p:spPr>
          <a:xfrm>
            <a:off x="6156775" y="3267725"/>
            <a:ext cx="645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10179950" y="3267725"/>
            <a:ext cx="645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32"/>
          <p:cNvGrpSpPr/>
          <p:nvPr/>
        </p:nvGrpSpPr>
        <p:grpSpPr>
          <a:xfrm>
            <a:off x="6333450" y="2187575"/>
            <a:ext cx="7207156" cy="1412231"/>
            <a:chOff x="0" y="0"/>
            <a:chExt cx="1470698" cy="640874"/>
          </a:xfrm>
        </p:grpSpPr>
        <p:sp>
          <p:nvSpPr>
            <p:cNvPr id="421" name="Google Shape;421;p32"/>
            <p:cNvSpPr/>
            <p:nvPr/>
          </p:nvSpPr>
          <p:spPr>
            <a:xfrm>
              <a:off x="0" y="0"/>
              <a:ext cx="1470698" cy="640725"/>
            </a:xfrm>
            <a:custGeom>
              <a:rect b="b" l="l" r="r" t="t"/>
              <a:pathLst>
                <a:path extrusionOk="0" h="640725" w="1470698">
                  <a:moveTo>
                    <a:pt x="23348" y="0"/>
                  </a:moveTo>
                  <a:lnTo>
                    <a:pt x="1447349" y="0"/>
                  </a:lnTo>
                  <a:cubicBezTo>
                    <a:pt x="1453542" y="0"/>
                    <a:pt x="1459480" y="2460"/>
                    <a:pt x="1463859" y="6838"/>
                  </a:cubicBezTo>
                  <a:cubicBezTo>
                    <a:pt x="1468238" y="11217"/>
                    <a:pt x="1470698" y="17156"/>
                    <a:pt x="1470698" y="23348"/>
                  </a:cubicBezTo>
                  <a:lnTo>
                    <a:pt x="1470698" y="617377"/>
                  </a:lnTo>
                  <a:cubicBezTo>
                    <a:pt x="1470698" y="623569"/>
                    <a:pt x="1468238" y="629508"/>
                    <a:pt x="1463859" y="633886"/>
                  </a:cubicBezTo>
                  <a:cubicBezTo>
                    <a:pt x="1459480" y="638265"/>
                    <a:pt x="1453542" y="640725"/>
                    <a:pt x="1447349" y="640725"/>
                  </a:cubicBezTo>
                  <a:lnTo>
                    <a:pt x="23348" y="640725"/>
                  </a:lnTo>
                  <a:cubicBezTo>
                    <a:pt x="17156" y="640725"/>
                    <a:pt x="11217" y="638265"/>
                    <a:pt x="6838" y="633886"/>
                  </a:cubicBezTo>
                  <a:cubicBezTo>
                    <a:pt x="2460" y="629508"/>
                    <a:pt x="0" y="623569"/>
                    <a:pt x="0" y="617377"/>
                  </a:cubicBezTo>
                  <a:lnTo>
                    <a:pt x="0" y="23348"/>
                  </a:lnTo>
                  <a:cubicBezTo>
                    <a:pt x="0" y="17156"/>
                    <a:pt x="2460" y="11217"/>
                    <a:pt x="6838" y="6838"/>
                  </a:cubicBezTo>
                  <a:cubicBezTo>
                    <a:pt x="11217" y="2460"/>
                    <a:pt x="17156" y="0"/>
                    <a:pt x="23348" y="0"/>
                  </a:cubicBezTo>
                  <a:close/>
                </a:path>
              </a:pathLst>
            </a:custGeom>
            <a:noFill/>
            <a:ln cap="sq" cmpd="sng" w="19050">
              <a:solidFill>
                <a:srgbClr val="01FFFF">
                  <a:alpha val="298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 txBox="1"/>
            <p:nvPr/>
          </p:nvSpPr>
          <p:spPr>
            <a:xfrm>
              <a:off x="0" y="74"/>
              <a:ext cx="1470600" cy="6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419100" lvl="0" marL="45720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오버슈팅 크기 감소 </a:t>
              </a: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세들링타임 감소-&gt;튜닝 필요</a:t>
              </a: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96625" y="2989675"/>
            <a:ext cx="4307650" cy="43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3"/>
          <p:cNvSpPr/>
          <p:nvPr/>
        </p:nvSpPr>
        <p:spPr>
          <a:xfrm>
            <a:off x="1334114" y="3027180"/>
            <a:ext cx="4232656" cy="423265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9050">
            <a:solidFill>
              <a:srgbClr val="01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Drone Take off 후 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Rover가 움직일 경우,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 Drone이 Rover의 위치를 인식하도록 개선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1058250" y="866525"/>
            <a:ext cx="51999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3">
                <a:solidFill>
                  <a:srgbClr val="FFFFFF"/>
                </a:solidFill>
              </a:rPr>
              <a:t>추가 개선 사항</a:t>
            </a:r>
            <a:endParaRPr/>
          </a:p>
        </p:txBody>
      </p:sp>
      <p:grpSp>
        <p:nvGrpSpPr>
          <p:cNvPr id="430" name="Google Shape;430;p33"/>
          <p:cNvGrpSpPr/>
          <p:nvPr/>
        </p:nvGrpSpPr>
        <p:grpSpPr>
          <a:xfrm>
            <a:off x="6990175" y="3009400"/>
            <a:ext cx="4307650" cy="4268203"/>
            <a:chOff x="8153175" y="2234350"/>
            <a:chExt cx="4307650" cy="4268203"/>
          </a:xfrm>
        </p:grpSpPr>
        <p:pic>
          <p:nvPicPr>
            <p:cNvPr id="431" name="Google Shape;431;p33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8153175" y="2234350"/>
              <a:ext cx="4307650" cy="4268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33"/>
            <p:cNvSpPr/>
            <p:nvPr/>
          </p:nvSpPr>
          <p:spPr>
            <a:xfrm>
              <a:off x="8190664" y="2252130"/>
              <a:ext cx="4232656" cy="4232656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cmpd="sng" w="19050">
              <a:solidFill>
                <a:srgbClr val="01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3차원 맵핑을 통한 탐색</a:t>
              </a:r>
              <a:endParaRPr sz="24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Drone과 Rover의 3차원맵 병합</a:t>
              </a:r>
              <a:endParaRPr sz="2400">
                <a:solidFill>
                  <a:schemeClr val="lt1"/>
                </a:solidFill>
              </a:endParaRPr>
            </a:p>
          </p:txBody>
        </p:sp>
      </p:grpSp>
      <p:pic>
        <p:nvPicPr>
          <p:cNvPr id="433" name="Google Shape;433;p33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683725" y="3009400"/>
            <a:ext cx="4307650" cy="42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/>
          <p:nvPr/>
        </p:nvSpPr>
        <p:spPr>
          <a:xfrm>
            <a:off x="12683714" y="3027180"/>
            <a:ext cx="4232656" cy="423265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9050">
            <a:solidFill>
              <a:srgbClr val="01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Drone</a:t>
            </a:r>
            <a:r>
              <a:rPr lang="en-US" sz="2400">
                <a:solidFill>
                  <a:schemeClr val="lt1"/>
                </a:solidFill>
              </a:rPr>
              <a:t> 비행경로 개선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여분의 Drone 추가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4"/>
          <p:cNvPicPr preferRelativeResize="0"/>
          <p:nvPr/>
        </p:nvPicPr>
        <p:blipFill rotWithShape="1">
          <a:blip r:embed="rId3">
            <a:alphaModFix/>
          </a:blip>
          <a:srcRect b="164" l="0" r="0" t="16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34"/>
          <p:cNvGrpSpPr/>
          <p:nvPr/>
        </p:nvGrpSpPr>
        <p:grpSpPr>
          <a:xfrm>
            <a:off x="1153477" y="870840"/>
            <a:ext cx="15996326" cy="8184671"/>
            <a:chOff x="1146240" y="870840"/>
            <a:chExt cx="15996326" cy="8184671"/>
          </a:xfrm>
        </p:grpSpPr>
        <p:sp>
          <p:nvSpPr>
            <p:cNvPr id="441" name="Google Shape;441;p34"/>
            <p:cNvSpPr/>
            <p:nvPr/>
          </p:nvSpPr>
          <p:spPr>
            <a:xfrm>
              <a:off x="1146240" y="1231560"/>
              <a:ext cx="15996326" cy="7823951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146240" y="870840"/>
              <a:ext cx="15995400" cy="81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34"/>
          <p:cNvSpPr/>
          <p:nvPr/>
        </p:nvSpPr>
        <p:spPr>
          <a:xfrm>
            <a:off x="4001528" y="9349800"/>
            <a:ext cx="10285759" cy="683837"/>
          </a:xfrm>
          <a:custGeom>
            <a:rect b="b" l="l" r="r" t="t"/>
            <a:pathLst>
              <a:path extrusionOk="0" h="683837" w="10285759">
                <a:moveTo>
                  <a:pt x="0" y="0"/>
                </a:moveTo>
                <a:lnTo>
                  <a:pt x="10285760" y="0"/>
                </a:lnTo>
                <a:lnTo>
                  <a:pt x="10285760" y="683837"/>
                </a:lnTo>
                <a:lnTo>
                  <a:pt x="0" y="683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34"/>
          <p:cNvSpPr/>
          <p:nvPr/>
        </p:nvSpPr>
        <p:spPr>
          <a:xfrm>
            <a:off x="4000990" y="359875"/>
            <a:ext cx="10285759" cy="750003"/>
          </a:xfrm>
          <a:custGeom>
            <a:rect b="b" l="l" r="r" t="t"/>
            <a:pathLst>
              <a:path extrusionOk="0" h="750003" w="10285759">
                <a:moveTo>
                  <a:pt x="0" y="0"/>
                </a:moveTo>
                <a:lnTo>
                  <a:pt x="10285760" y="0"/>
                </a:lnTo>
                <a:lnTo>
                  <a:pt x="10285760" y="750003"/>
                </a:lnTo>
                <a:lnTo>
                  <a:pt x="0" y="750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34"/>
          <p:cNvSpPr/>
          <p:nvPr/>
        </p:nvSpPr>
        <p:spPr>
          <a:xfrm>
            <a:off x="4770125" y="3668650"/>
            <a:ext cx="10561500" cy="2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8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8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400">
                <a:solidFill>
                  <a:srgbClr val="FFFFFF"/>
                </a:solidFill>
              </a:rPr>
              <a:t>THANK YOU </a:t>
            </a:r>
            <a:endParaRPr sz="7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8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400">
                <a:solidFill>
                  <a:srgbClr val="FFFFFF"/>
                </a:solidFill>
              </a:rPr>
              <a:t>FOR LISTENING!</a:t>
            </a:r>
            <a:endParaRPr sz="7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5"/>
          <p:cNvGrpSpPr/>
          <p:nvPr/>
        </p:nvGrpSpPr>
        <p:grpSpPr>
          <a:xfrm>
            <a:off x="-494275" y="-1"/>
            <a:ext cx="18417209" cy="9913264"/>
            <a:chOff x="-494287" y="-4537"/>
            <a:chExt cx="18417209" cy="9530152"/>
          </a:xfrm>
        </p:grpSpPr>
        <p:grpSp>
          <p:nvGrpSpPr>
            <p:cNvPr id="113" name="Google Shape;113;p15"/>
            <p:cNvGrpSpPr/>
            <p:nvPr/>
          </p:nvGrpSpPr>
          <p:grpSpPr>
            <a:xfrm>
              <a:off x="-494287" y="-4537"/>
              <a:ext cx="18417209" cy="9530152"/>
              <a:chOff x="301665" y="552521"/>
              <a:chExt cx="16840901" cy="8502991"/>
            </a:xfrm>
          </p:grpSpPr>
          <p:sp>
            <p:nvSpPr>
              <p:cNvPr id="114" name="Google Shape;114;p15"/>
              <p:cNvSpPr/>
              <p:nvPr/>
            </p:nvSpPr>
            <p:spPr>
              <a:xfrm>
                <a:off x="1146240" y="1231560"/>
                <a:ext cx="15996326" cy="7823951"/>
              </a:xfrm>
              <a:custGeom>
                <a:rect b="b" l="l" r="r" t="t"/>
                <a:pathLst>
                  <a:path extrusionOk="0" h="826401" w="1689604">
                    <a:moveTo>
                      <a:pt x="1486404" y="0"/>
                    </a:moveTo>
                    <a:cubicBezTo>
                      <a:pt x="1598628" y="0"/>
                      <a:pt x="1689604" y="184996"/>
                      <a:pt x="1689604" y="413201"/>
                    </a:cubicBezTo>
                    <a:cubicBezTo>
                      <a:pt x="1689604" y="641405"/>
                      <a:pt x="1598628" y="826401"/>
                      <a:pt x="1486404" y="826401"/>
                    </a:cubicBezTo>
                    <a:lnTo>
                      <a:pt x="203200" y="826401"/>
                    </a:lnTo>
                    <a:cubicBezTo>
                      <a:pt x="90976" y="826401"/>
                      <a:pt x="0" y="641405"/>
                      <a:pt x="0" y="413201"/>
                    </a:cubicBezTo>
                    <a:cubicBezTo>
                      <a:pt x="0" y="18499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5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01665" y="552521"/>
                <a:ext cx="15995400" cy="8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시나리오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" name="Google Shape;119;p15"/>
            <p:cNvSpPr/>
            <p:nvPr/>
          </p:nvSpPr>
          <p:spPr>
            <a:xfrm>
              <a:off x="4036088" y="8947017"/>
              <a:ext cx="10208026" cy="388005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0" name="Google Shape;120;p15"/>
            <p:cNvSpPr/>
            <p:nvPr/>
          </p:nvSpPr>
          <p:spPr>
            <a:xfrm rot="10800000">
              <a:off x="4043987" y="951797"/>
              <a:ext cx="10208026" cy="388005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121" name="Google Shape;12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2938" y="3126259"/>
            <a:ext cx="14062125" cy="40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/>
        </p:nvSpPr>
        <p:spPr>
          <a:xfrm>
            <a:off x="1284748" y="6421706"/>
            <a:ext cx="593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1284748" y="6230119"/>
            <a:ext cx="593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429352" y="791661"/>
            <a:ext cx="17491625" cy="9121401"/>
          </a:xfrm>
          <a:custGeom>
            <a:rect b="b" l="l" r="r" t="t"/>
            <a:pathLst>
              <a:path extrusionOk="0" h="826401" w="1689604">
                <a:moveTo>
                  <a:pt x="1486404" y="0"/>
                </a:moveTo>
                <a:cubicBezTo>
                  <a:pt x="1598628" y="0"/>
                  <a:pt x="1689604" y="184996"/>
                  <a:pt x="1689604" y="413201"/>
                </a:cubicBezTo>
                <a:cubicBezTo>
                  <a:pt x="1689604" y="641405"/>
                  <a:pt x="1598628" y="826401"/>
                  <a:pt x="1486404" y="826401"/>
                </a:cubicBezTo>
                <a:lnTo>
                  <a:pt x="203200" y="826401"/>
                </a:lnTo>
                <a:cubicBezTo>
                  <a:pt x="90976" y="826401"/>
                  <a:pt x="0" y="641405"/>
                  <a:pt x="0" y="413201"/>
                </a:cubicBezTo>
                <a:cubicBezTo>
                  <a:pt x="0" y="184996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5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366" y="4812600"/>
            <a:ext cx="7311261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4172" y="2923050"/>
            <a:ext cx="1889531" cy="18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8972" y="2923050"/>
            <a:ext cx="1889531" cy="188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6"/>
          <p:cNvGrpSpPr/>
          <p:nvPr/>
        </p:nvGrpSpPr>
        <p:grpSpPr>
          <a:xfrm>
            <a:off x="3997589" y="372863"/>
            <a:ext cx="10208044" cy="9541275"/>
            <a:chOff x="3967777" y="494775"/>
            <a:chExt cx="10208044" cy="9541275"/>
          </a:xfrm>
        </p:grpSpPr>
        <p:sp>
          <p:nvSpPr>
            <p:cNvPr id="133" name="Google Shape;133;p16"/>
            <p:cNvSpPr/>
            <p:nvPr/>
          </p:nvSpPr>
          <p:spPr>
            <a:xfrm>
              <a:off x="3967777" y="9402573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4" name="Google Shape;134;p16"/>
            <p:cNvSpPr/>
            <p:nvPr/>
          </p:nvSpPr>
          <p:spPr>
            <a:xfrm rot="10800000">
              <a:off x="3967794" y="4947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35" name="Google Shape;135;p16"/>
          <p:cNvGrpSpPr/>
          <p:nvPr/>
        </p:nvGrpSpPr>
        <p:grpSpPr>
          <a:xfrm>
            <a:off x="6655844" y="1191826"/>
            <a:ext cx="4976329" cy="1053800"/>
            <a:chOff x="0" y="-15669"/>
            <a:chExt cx="938505" cy="233700"/>
          </a:xfrm>
        </p:grpSpPr>
        <p:sp>
          <p:nvSpPr>
            <p:cNvPr id="136" name="Google Shape;136;p16"/>
            <p:cNvSpPr/>
            <p:nvPr/>
          </p:nvSpPr>
          <p:spPr>
            <a:xfrm>
              <a:off x="0" y="0"/>
              <a:ext cx="938505" cy="218031"/>
            </a:xfrm>
            <a:custGeom>
              <a:rect b="b" l="l" r="r" t="t"/>
              <a:pathLst>
                <a:path extrusionOk="0" h="218031" w="938505">
                  <a:moveTo>
                    <a:pt x="93299" y="0"/>
                  </a:moveTo>
                  <a:lnTo>
                    <a:pt x="845206" y="0"/>
                  </a:lnTo>
                  <a:cubicBezTo>
                    <a:pt x="896733" y="0"/>
                    <a:pt x="938505" y="41772"/>
                    <a:pt x="938505" y="93299"/>
                  </a:cubicBezTo>
                  <a:lnTo>
                    <a:pt x="938505" y="124732"/>
                  </a:lnTo>
                  <a:cubicBezTo>
                    <a:pt x="938505" y="149476"/>
                    <a:pt x="928675" y="173207"/>
                    <a:pt x="911178" y="190704"/>
                  </a:cubicBezTo>
                  <a:cubicBezTo>
                    <a:pt x="893681" y="208201"/>
                    <a:pt x="869950" y="218031"/>
                    <a:pt x="845206" y="218031"/>
                  </a:cubicBezTo>
                  <a:lnTo>
                    <a:pt x="93299" y="218031"/>
                  </a:lnTo>
                  <a:cubicBezTo>
                    <a:pt x="68555" y="218031"/>
                    <a:pt x="44824" y="208201"/>
                    <a:pt x="27327" y="190704"/>
                  </a:cubicBezTo>
                  <a:cubicBezTo>
                    <a:pt x="9830" y="173207"/>
                    <a:pt x="0" y="149476"/>
                    <a:pt x="0" y="124732"/>
                  </a:cubicBezTo>
                  <a:lnTo>
                    <a:pt x="0" y="93299"/>
                  </a:lnTo>
                  <a:cubicBezTo>
                    <a:pt x="0" y="68555"/>
                    <a:pt x="9830" y="44824"/>
                    <a:pt x="27327" y="27327"/>
                  </a:cubicBezTo>
                  <a:cubicBezTo>
                    <a:pt x="44824" y="9830"/>
                    <a:pt x="68555" y="0"/>
                    <a:pt x="93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 txBox="1"/>
            <p:nvPr/>
          </p:nvSpPr>
          <p:spPr>
            <a:xfrm>
              <a:off x="53" y="-15669"/>
              <a:ext cx="938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rgbClr val="FFFFFF"/>
                  </a:solidFill>
                </a:rPr>
                <a:t>탐사 시나리오</a:t>
              </a:r>
              <a:endParaRPr sz="2999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7"/>
          <p:cNvGrpSpPr/>
          <p:nvPr/>
        </p:nvGrpSpPr>
        <p:grpSpPr>
          <a:xfrm>
            <a:off x="429340" y="756531"/>
            <a:ext cx="17491625" cy="8768115"/>
            <a:chOff x="429340" y="756531"/>
            <a:chExt cx="17491625" cy="8768115"/>
          </a:xfrm>
        </p:grpSpPr>
        <p:sp>
          <p:nvSpPr>
            <p:cNvPr id="144" name="Google Shape;144;p17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" name="Google Shape;145;p17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146" name="Google Shape;146;p17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chemeClr val="lt1"/>
                    </a:solidFill>
                  </a:rPr>
                  <a:t>ROVER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" name="Google Shape;148;p17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9" name="Google Shape;149;p17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150" name="Google Shape;15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2175" y="4700600"/>
            <a:ext cx="4899660" cy="357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/>
          <p:nvPr/>
        </p:nvSpPr>
        <p:spPr>
          <a:xfrm>
            <a:off x="429350" y="1935501"/>
            <a:ext cx="9697103" cy="2210289"/>
          </a:xfrm>
          <a:custGeom>
            <a:rect b="b" l="l" r="r" t="t"/>
            <a:pathLst>
              <a:path extrusionOk="0" h="218031" w="938505">
                <a:moveTo>
                  <a:pt x="93299" y="0"/>
                </a:moveTo>
                <a:lnTo>
                  <a:pt x="845206" y="0"/>
                </a:lnTo>
                <a:cubicBezTo>
                  <a:pt x="896733" y="0"/>
                  <a:pt x="938505" y="41772"/>
                  <a:pt x="938505" y="93299"/>
                </a:cubicBezTo>
                <a:lnTo>
                  <a:pt x="938505" y="124732"/>
                </a:lnTo>
                <a:cubicBezTo>
                  <a:pt x="938505" y="149476"/>
                  <a:pt x="928675" y="173207"/>
                  <a:pt x="911178" y="190704"/>
                </a:cubicBezTo>
                <a:cubicBezTo>
                  <a:pt x="893681" y="208201"/>
                  <a:pt x="869950" y="218031"/>
                  <a:pt x="845206" y="218031"/>
                </a:cubicBezTo>
                <a:lnTo>
                  <a:pt x="93299" y="218031"/>
                </a:lnTo>
                <a:cubicBezTo>
                  <a:pt x="68555" y="218031"/>
                  <a:pt x="44824" y="208201"/>
                  <a:pt x="27327" y="190704"/>
                </a:cubicBezTo>
                <a:cubicBezTo>
                  <a:pt x="9830" y="173207"/>
                  <a:pt x="0" y="149476"/>
                  <a:pt x="0" y="124732"/>
                </a:cubicBezTo>
                <a:lnTo>
                  <a:pt x="0" y="93299"/>
                </a:lnTo>
                <a:cubicBezTo>
                  <a:pt x="0" y="68555"/>
                  <a:pt x="9830" y="44824"/>
                  <a:pt x="27327" y="27327"/>
                </a:cubicBezTo>
                <a:cubicBezTo>
                  <a:pt x="44824" y="9830"/>
                  <a:pt x="68555" y="0"/>
                  <a:pt x="932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19050">
            <a:solidFill>
              <a:srgbClr val="0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에 공유된 큐리오시티의 Source 를 사용	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URDF 수정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드론 이착륙 공간 확보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Rover 크기 확대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7642450" y="6233175"/>
            <a:ext cx="2484000" cy="71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3113" y="4518188"/>
            <a:ext cx="568642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8"/>
          <p:cNvGrpSpPr/>
          <p:nvPr/>
        </p:nvGrpSpPr>
        <p:grpSpPr>
          <a:xfrm>
            <a:off x="-494287" y="-117520"/>
            <a:ext cx="18782287" cy="10404520"/>
            <a:chOff x="-494287" y="-117520"/>
            <a:chExt cx="18782287" cy="10404520"/>
          </a:xfrm>
        </p:grpSpPr>
        <p:pic>
          <p:nvPicPr>
            <p:cNvPr id="159" name="Google Shape;159;p18"/>
            <p:cNvPicPr preferRelativeResize="0"/>
            <p:nvPr/>
          </p:nvPicPr>
          <p:blipFill rotWithShape="1">
            <a:blip r:embed="rId3">
              <a:alphaModFix/>
            </a:blip>
            <a:srcRect b="169" l="0" r="0" t="159"/>
            <a:stretch/>
          </p:blipFill>
          <p:spPr>
            <a:xfrm flipH="1"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0" name="Google Shape;160;p18"/>
            <p:cNvGrpSpPr/>
            <p:nvPr/>
          </p:nvGrpSpPr>
          <p:grpSpPr>
            <a:xfrm>
              <a:off x="-494287" y="-117520"/>
              <a:ext cx="18417209" cy="9643135"/>
              <a:chOff x="-494287" y="-117520"/>
              <a:chExt cx="18417209" cy="9643135"/>
            </a:xfrm>
          </p:grpSpPr>
          <p:grpSp>
            <p:nvGrpSpPr>
              <p:cNvPr id="161" name="Google Shape;161;p18"/>
              <p:cNvGrpSpPr/>
              <p:nvPr/>
            </p:nvGrpSpPr>
            <p:grpSpPr>
              <a:xfrm>
                <a:off x="-494287" y="-117520"/>
                <a:ext cx="18417209" cy="9643135"/>
                <a:chOff x="301665" y="451715"/>
                <a:chExt cx="16840901" cy="8603796"/>
              </a:xfrm>
            </p:grpSpPr>
            <p:sp>
              <p:nvSpPr>
                <p:cNvPr id="162" name="Google Shape;162;p18"/>
                <p:cNvSpPr/>
                <p:nvPr/>
              </p:nvSpPr>
              <p:spPr>
                <a:xfrm>
                  <a:off x="1146240" y="1231560"/>
                  <a:ext cx="15996326" cy="7823951"/>
                </a:xfrm>
                <a:custGeom>
                  <a:rect b="b" l="l" r="r" t="t"/>
                  <a:pathLst>
                    <a:path extrusionOk="0" h="826401" w="1689604">
                      <a:moveTo>
                        <a:pt x="1486404" y="0"/>
                      </a:moveTo>
                      <a:cubicBezTo>
                        <a:pt x="1598628" y="0"/>
                        <a:pt x="1689604" y="184996"/>
                        <a:pt x="1689604" y="413201"/>
                      </a:cubicBezTo>
                      <a:cubicBezTo>
                        <a:pt x="1689604" y="641405"/>
                        <a:pt x="1598628" y="826401"/>
                        <a:pt x="1486404" y="826401"/>
                      </a:cubicBezTo>
                      <a:lnTo>
                        <a:pt x="203200" y="826401"/>
                      </a:lnTo>
                      <a:cubicBezTo>
                        <a:pt x="90976" y="826401"/>
                        <a:pt x="0" y="641405"/>
                        <a:pt x="0" y="413201"/>
                      </a:cubicBezTo>
                      <a:cubicBezTo>
                        <a:pt x="0" y="184996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549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8"/>
                <p:cNvSpPr/>
                <p:nvPr/>
              </p:nvSpPr>
              <p:spPr>
                <a:xfrm>
                  <a:off x="301665" y="451715"/>
                  <a:ext cx="15995400" cy="818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" name="Google Shape;164;p18"/>
              <p:cNvGrpSpPr/>
              <p:nvPr/>
            </p:nvGrpSpPr>
            <p:grpSpPr>
              <a:xfrm>
                <a:off x="659058" y="806782"/>
                <a:ext cx="2760631" cy="923856"/>
                <a:chOff x="9167750" y="3111120"/>
                <a:chExt cx="4231500" cy="982930"/>
              </a:xfrm>
            </p:grpSpPr>
            <p:sp>
              <p:nvSpPr>
                <p:cNvPr id="165" name="Google Shape;165;p18"/>
                <p:cNvSpPr/>
                <p:nvPr/>
              </p:nvSpPr>
              <p:spPr>
                <a:xfrm>
                  <a:off x="9167760" y="3111120"/>
                  <a:ext cx="4230311" cy="982775"/>
                </a:xfrm>
                <a:custGeom>
                  <a:rect b="b" l="l" r="r" t="t"/>
                  <a:pathLst>
                    <a:path extrusionOk="0" h="218031" w="938505">
                      <a:moveTo>
                        <a:pt x="93299" y="0"/>
                      </a:moveTo>
                      <a:lnTo>
                        <a:pt x="845206" y="0"/>
                      </a:lnTo>
                      <a:cubicBezTo>
                        <a:pt x="896733" y="0"/>
                        <a:pt x="938505" y="41772"/>
                        <a:pt x="938505" y="93299"/>
                      </a:cubicBezTo>
                      <a:lnTo>
                        <a:pt x="938505" y="124732"/>
                      </a:lnTo>
                      <a:cubicBezTo>
                        <a:pt x="938505" y="149476"/>
                        <a:pt x="928675" y="173207"/>
                        <a:pt x="911178" y="190704"/>
                      </a:cubicBezTo>
                      <a:cubicBezTo>
                        <a:pt x="893681" y="208201"/>
                        <a:pt x="869950" y="218031"/>
                        <a:pt x="845206" y="218031"/>
                      </a:cubicBezTo>
                      <a:lnTo>
                        <a:pt x="93299" y="218031"/>
                      </a:lnTo>
                      <a:cubicBezTo>
                        <a:pt x="68555" y="218031"/>
                        <a:pt x="44824" y="208201"/>
                        <a:pt x="27327" y="190704"/>
                      </a:cubicBezTo>
                      <a:cubicBezTo>
                        <a:pt x="9830" y="173207"/>
                        <a:pt x="0" y="149476"/>
                        <a:pt x="0" y="124732"/>
                      </a:cubicBezTo>
                      <a:lnTo>
                        <a:pt x="0" y="93299"/>
                      </a:lnTo>
                      <a:cubicBezTo>
                        <a:pt x="0" y="68555"/>
                        <a:pt x="9830" y="44824"/>
                        <a:pt x="27327" y="27327"/>
                      </a:cubicBezTo>
                      <a:cubicBezTo>
                        <a:pt x="44824" y="9830"/>
                        <a:pt x="68555" y="0"/>
                        <a:pt x="93299" y="0"/>
                      </a:cubicBezTo>
                      <a:close/>
                    </a:path>
                  </a:pathLst>
                </a:custGeom>
                <a:noFill/>
                <a:ln cap="rnd" cmpd="sng" w="19050">
                  <a:solidFill>
                    <a:srgbClr val="01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8"/>
                <p:cNvSpPr/>
                <p:nvPr/>
              </p:nvSpPr>
              <p:spPr>
                <a:xfrm>
                  <a:off x="9167750" y="3111250"/>
                  <a:ext cx="4231500" cy="98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750" lIns="50750" spcFirstLastPara="1" rIns="50750" wrap="square" tIns="50750">
                  <a:noAutofit/>
                </a:bodyPr>
                <a:lstStyle/>
                <a:p>
                  <a:pPr indent="0" lvl="0" marL="0" marR="0" rtl="0" algn="ctr">
                    <a:lnSpc>
                      <a:spcPct val="139933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</a:pPr>
                  <a:r>
                    <a:rPr lang="en-US" sz="3500">
                      <a:solidFill>
                        <a:srgbClr val="FFFFFF"/>
                      </a:solidFill>
                    </a:rPr>
                    <a:t>ROVER</a:t>
                  </a:r>
                  <a:endParaRPr b="0" i="0" sz="3500" u="none" cap="none" strike="noStrike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7" name="Google Shape;167;p18"/>
              <p:cNvSpPr/>
              <p:nvPr/>
            </p:nvSpPr>
            <p:spPr>
              <a:xfrm>
                <a:off x="4036077" y="8701548"/>
                <a:ext cx="10208026" cy="633477"/>
              </a:xfrm>
              <a:custGeom>
                <a:rect b="b" l="l" r="r" t="t"/>
                <a:pathLst>
                  <a:path extrusionOk="0" h="633477" w="8687682">
                    <a:moveTo>
                      <a:pt x="0" y="0"/>
                    </a:moveTo>
                    <a:lnTo>
                      <a:pt x="8687683" y="0"/>
                    </a:lnTo>
                    <a:lnTo>
                      <a:pt x="8687683" y="633477"/>
                    </a:lnTo>
                    <a:lnTo>
                      <a:pt x="0" y="63347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168" name="Google Shape;168;p18"/>
              <p:cNvSpPr/>
              <p:nvPr/>
            </p:nvSpPr>
            <p:spPr>
              <a:xfrm rot="10800000">
                <a:off x="4043994" y="951975"/>
                <a:ext cx="10208026" cy="633477"/>
              </a:xfrm>
              <a:custGeom>
                <a:rect b="b" l="l" r="r" t="t"/>
                <a:pathLst>
                  <a:path extrusionOk="0" h="633477" w="8687682">
                    <a:moveTo>
                      <a:pt x="0" y="0"/>
                    </a:moveTo>
                    <a:lnTo>
                      <a:pt x="8687683" y="0"/>
                    </a:lnTo>
                    <a:lnTo>
                      <a:pt x="8687683" y="633477"/>
                    </a:lnTo>
                    <a:lnTo>
                      <a:pt x="0" y="63347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</p:grpSp>
      </p:grpSp>
      <p:grpSp>
        <p:nvGrpSpPr>
          <p:cNvPr id="169" name="Google Shape;169;p18"/>
          <p:cNvGrpSpPr/>
          <p:nvPr/>
        </p:nvGrpSpPr>
        <p:grpSpPr>
          <a:xfrm>
            <a:off x="1166173" y="3143275"/>
            <a:ext cx="6659553" cy="5284452"/>
            <a:chOff x="-66229" y="-317587"/>
            <a:chExt cx="1897200" cy="972300"/>
          </a:xfrm>
        </p:grpSpPr>
        <p:sp>
          <p:nvSpPr>
            <p:cNvPr id="170" name="Google Shape;170;p18"/>
            <p:cNvSpPr/>
            <p:nvPr/>
          </p:nvSpPr>
          <p:spPr>
            <a:xfrm>
              <a:off x="-66229" y="-317587"/>
              <a:ext cx="1897200" cy="972300"/>
            </a:xfrm>
            <a:custGeom>
              <a:rect b="b" l="l" r="r" t="t"/>
              <a:pathLst>
                <a:path extrusionOk="0" h="640725" w="1470698">
                  <a:moveTo>
                    <a:pt x="23348" y="0"/>
                  </a:moveTo>
                  <a:lnTo>
                    <a:pt x="1447349" y="0"/>
                  </a:lnTo>
                  <a:cubicBezTo>
                    <a:pt x="1453542" y="0"/>
                    <a:pt x="1459480" y="2460"/>
                    <a:pt x="1463859" y="6838"/>
                  </a:cubicBezTo>
                  <a:cubicBezTo>
                    <a:pt x="1468238" y="11217"/>
                    <a:pt x="1470698" y="17156"/>
                    <a:pt x="1470698" y="23348"/>
                  </a:cubicBezTo>
                  <a:lnTo>
                    <a:pt x="1470698" y="617377"/>
                  </a:lnTo>
                  <a:cubicBezTo>
                    <a:pt x="1470698" y="623569"/>
                    <a:pt x="1468238" y="629508"/>
                    <a:pt x="1463859" y="633886"/>
                  </a:cubicBezTo>
                  <a:cubicBezTo>
                    <a:pt x="1459480" y="638265"/>
                    <a:pt x="1453542" y="640725"/>
                    <a:pt x="1447349" y="640725"/>
                  </a:cubicBezTo>
                  <a:lnTo>
                    <a:pt x="23348" y="640725"/>
                  </a:lnTo>
                  <a:cubicBezTo>
                    <a:pt x="17156" y="640725"/>
                    <a:pt x="11217" y="638265"/>
                    <a:pt x="6838" y="633886"/>
                  </a:cubicBezTo>
                  <a:cubicBezTo>
                    <a:pt x="2460" y="629508"/>
                    <a:pt x="0" y="623569"/>
                    <a:pt x="0" y="617377"/>
                  </a:cubicBezTo>
                  <a:lnTo>
                    <a:pt x="0" y="23348"/>
                  </a:lnTo>
                  <a:cubicBezTo>
                    <a:pt x="0" y="17156"/>
                    <a:pt x="2460" y="11217"/>
                    <a:pt x="6838" y="6838"/>
                  </a:cubicBezTo>
                  <a:cubicBezTo>
                    <a:pt x="11217" y="2460"/>
                    <a:pt x="17156" y="0"/>
                    <a:pt x="23348" y="0"/>
                  </a:cubicBez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 cap="sq" cmpd="sng" w="19050">
              <a:solidFill>
                <a:srgbClr val="01FFFF">
                  <a:alpha val="298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 txBox="1"/>
            <p:nvPr/>
          </p:nvSpPr>
          <p:spPr>
            <a:xfrm>
              <a:off x="28053" y="-246636"/>
              <a:ext cx="16803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431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Char char="●"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mesh stl 파일 수정 한계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	=&gt; urdf.xacro scale 값 수정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=&gt; joint x,y,z</a:t>
              </a: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좌표 수정 필요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=&gt; visual, collision 수정 필요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=&gt; spawn 위치 수정 필요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482" y="2231670"/>
            <a:ext cx="8522700" cy="23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1675" y="4751313"/>
            <a:ext cx="8522700" cy="20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1675" y="7027600"/>
            <a:ext cx="4497950" cy="1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80" name="Google Shape;180;p19"/>
            <p:cNvPicPr preferRelativeResize="0"/>
            <p:nvPr/>
          </p:nvPicPr>
          <p:blipFill rotWithShape="1">
            <a:blip r:embed="rId3">
              <a:alphaModFix/>
            </a:blip>
            <a:srcRect b="169" l="0" r="0" t="159"/>
            <a:stretch/>
          </p:blipFill>
          <p:spPr>
            <a:xfrm flipH="1"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1" name="Google Shape;181;p19"/>
            <p:cNvGrpSpPr/>
            <p:nvPr/>
          </p:nvGrpSpPr>
          <p:grpSpPr>
            <a:xfrm>
              <a:off x="299763" y="557193"/>
              <a:ext cx="17623159" cy="9172627"/>
              <a:chOff x="299763" y="557193"/>
              <a:chExt cx="17623159" cy="9172627"/>
            </a:xfrm>
          </p:grpSpPr>
          <p:grpSp>
            <p:nvGrpSpPr>
              <p:cNvPr id="182" name="Google Shape;182;p19"/>
              <p:cNvGrpSpPr/>
              <p:nvPr/>
            </p:nvGrpSpPr>
            <p:grpSpPr>
              <a:xfrm>
                <a:off x="299763" y="557193"/>
                <a:ext cx="17623159" cy="9172627"/>
                <a:chOff x="1027753" y="1053707"/>
                <a:chExt cx="16114813" cy="8184000"/>
              </a:xfrm>
            </p:grpSpPr>
            <p:sp>
              <p:nvSpPr>
                <p:cNvPr id="183" name="Google Shape;183;p19"/>
                <p:cNvSpPr/>
                <p:nvPr/>
              </p:nvSpPr>
              <p:spPr>
                <a:xfrm>
                  <a:off x="1146240" y="1231560"/>
                  <a:ext cx="15996326" cy="7823951"/>
                </a:xfrm>
                <a:custGeom>
                  <a:rect b="b" l="l" r="r" t="t"/>
                  <a:pathLst>
                    <a:path extrusionOk="0" h="826401" w="1689604">
                      <a:moveTo>
                        <a:pt x="1486404" y="0"/>
                      </a:moveTo>
                      <a:cubicBezTo>
                        <a:pt x="1598628" y="0"/>
                        <a:pt x="1689604" y="184996"/>
                        <a:pt x="1689604" y="413201"/>
                      </a:cubicBezTo>
                      <a:cubicBezTo>
                        <a:pt x="1689604" y="641405"/>
                        <a:pt x="1598628" y="826401"/>
                        <a:pt x="1486404" y="826401"/>
                      </a:cubicBezTo>
                      <a:lnTo>
                        <a:pt x="203200" y="826401"/>
                      </a:lnTo>
                      <a:cubicBezTo>
                        <a:pt x="90976" y="826401"/>
                        <a:pt x="0" y="641405"/>
                        <a:pt x="0" y="413201"/>
                      </a:cubicBezTo>
                      <a:cubicBezTo>
                        <a:pt x="0" y="184996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549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9"/>
                <p:cNvSpPr/>
                <p:nvPr/>
              </p:nvSpPr>
              <p:spPr>
                <a:xfrm>
                  <a:off x="1027753" y="1053707"/>
                  <a:ext cx="15995400" cy="818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5" name="Google Shape;185;p19"/>
              <p:cNvGrpSpPr/>
              <p:nvPr/>
            </p:nvGrpSpPr>
            <p:grpSpPr>
              <a:xfrm>
                <a:off x="659058" y="806782"/>
                <a:ext cx="2760631" cy="923856"/>
                <a:chOff x="9167750" y="3111120"/>
                <a:chExt cx="4231500" cy="982930"/>
              </a:xfrm>
            </p:grpSpPr>
            <p:sp>
              <p:nvSpPr>
                <p:cNvPr id="186" name="Google Shape;186;p19"/>
                <p:cNvSpPr/>
                <p:nvPr/>
              </p:nvSpPr>
              <p:spPr>
                <a:xfrm>
                  <a:off x="9167760" y="3111120"/>
                  <a:ext cx="4230311" cy="982775"/>
                </a:xfrm>
                <a:custGeom>
                  <a:rect b="b" l="l" r="r" t="t"/>
                  <a:pathLst>
                    <a:path extrusionOk="0" h="218031" w="938505">
                      <a:moveTo>
                        <a:pt x="93299" y="0"/>
                      </a:moveTo>
                      <a:lnTo>
                        <a:pt x="845206" y="0"/>
                      </a:lnTo>
                      <a:cubicBezTo>
                        <a:pt x="896733" y="0"/>
                        <a:pt x="938505" y="41772"/>
                        <a:pt x="938505" y="93299"/>
                      </a:cubicBezTo>
                      <a:lnTo>
                        <a:pt x="938505" y="124732"/>
                      </a:lnTo>
                      <a:cubicBezTo>
                        <a:pt x="938505" y="149476"/>
                        <a:pt x="928675" y="173207"/>
                        <a:pt x="911178" y="190704"/>
                      </a:cubicBezTo>
                      <a:cubicBezTo>
                        <a:pt x="893681" y="208201"/>
                        <a:pt x="869950" y="218031"/>
                        <a:pt x="845206" y="218031"/>
                      </a:cubicBezTo>
                      <a:lnTo>
                        <a:pt x="93299" y="218031"/>
                      </a:lnTo>
                      <a:cubicBezTo>
                        <a:pt x="68555" y="218031"/>
                        <a:pt x="44824" y="208201"/>
                        <a:pt x="27327" y="190704"/>
                      </a:cubicBezTo>
                      <a:cubicBezTo>
                        <a:pt x="9830" y="173207"/>
                        <a:pt x="0" y="149476"/>
                        <a:pt x="0" y="124732"/>
                      </a:cubicBezTo>
                      <a:lnTo>
                        <a:pt x="0" y="93299"/>
                      </a:lnTo>
                      <a:cubicBezTo>
                        <a:pt x="0" y="68555"/>
                        <a:pt x="9830" y="44824"/>
                        <a:pt x="27327" y="27327"/>
                      </a:cubicBezTo>
                      <a:cubicBezTo>
                        <a:pt x="44824" y="9830"/>
                        <a:pt x="68555" y="0"/>
                        <a:pt x="93299" y="0"/>
                      </a:cubicBezTo>
                      <a:close/>
                    </a:path>
                  </a:pathLst>
                </a:custGeom>
                <a:noFill/>
                <a:ln cap="rnd" cmpd="sng" w="19050">
                  <a:solidFill>
                    <a:srgbClr val="01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19"/>
                <p:cNvSpPr/>
                <p:nvPr/>
              </p:nvSpPr>
              <p:spPr>
                <a:xfrm>
                  <a:off x="9167750" y="3111250"/>
                  <a:ext cx="4231500" cy="98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750" lIns="50750" spcFirstLastPara="1" rIns="50750" wrap="square" tIns="50750">
                  <a:noAutofit/>
                </a:bodyPr>
                <a:lstStyle/>
                <a:p>
                  <a:pPr indent="0" lvl="0" marL="0" marR="0" rtl="0" algn="ctr">
                    <a:lnSpc>
                      <a:spcPct val="139933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</a:pPr>
                  <a:r>
                    <a:rPr lang="en-US" sz="3500">
                      <a:solidFill>
                        <a:srgbClr val="FFFFFF"/>
                      </a:solidFill>
                    </a:rPr>
                    <a:t>ROVER</a:t>
                  </a:r>
                  <a:endParaRPr b="0" i="0" sz="3500" u="none" cap="none" strike="noStrike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19"/>
              <p:cNvSpPr/>
              <p:nvPr/>
            </p:nvSpPr>
            <p:spPr>
              <a:xfrm>
                <a:off x="4036077" y="8701548"/>
                <a:ext cx="10208026" cy="633477"/>
              </a:xfrm>
              <a:custGeom>
                <a:rect b="b" l="l" r="r" t="t"/>
                <a:pathLst>
                  <a:path extrusionOk="0" h="633477" w="8687682">
                    <a:moveTo>
                      <a:pt x="0" y="0"/>
                    </a:moveTo>
                    <a:lnTo>
                      <a:pt x="8687683" y="0"/>
                    </a:lnTo>
                    <a:lnTo>
                      <a:pt x="8687683" y="633477"/>
                    </a:lnTo>
                    <a:lnTo>
                      <a:pt x="0" y="63347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189" name="Google Shape;189;p19"/>
              <p:cNvSpPr/>
              <p:nvPr/>
            </p:nvSpPr>
            <p:spPr>
              <a:xfrm rot="10800000">
                <a:off x="4043994" y="951975"/>
                <a:ext cx="10208026" cy="633477"/>
              </a:xfrm>
              <a:custGeom>
                <a:rect b="b" l="l" r="r" t="t"/>
                <a:pathLst>
                  <a:path extrusionOk="0" h="633477" w="8687682">
                    <a:moveTo>
                      <a:pt x="0" y="0"/>
                    </a:moveTo>
                    <a:lnTo>
                      <a:pt x="8687683" y="0"/>
                    </a:lnTo>
                    <a:lnTo>
                      <a:pt x="8687683" y="633477"/>
                    </a:lnTo>
                    <a:lnTo>
                      <a:pt x="0" y="63347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</p:grpSp>
      </p:grpSp>
      <p:grpSp>
        <p:nvGrpSpPr>
          <p:cNvPr id="190" name="Google Shape;190;p19"/>
          <p:cNvGrpSpPr/>
          <p:nvPr/>
        </p:nvGrpSpPr>
        <p:grpSpPr>
          <a:xfrm>
            <a:off x="811975" y="1957800"/>
            <a:ext cx="7640417" cy="6654617"/>
            <a:chOff x="-167135" y="-490796"/>
            <a:chExt cx="2176633" cy="972300"/>
          </a:xfrm>
        </p:grpSpPr>
        <p:sp>
          <p:nvSpPr>
            <p:cNvPr id="191" name="Google Shape;191;p19"/>
            <p:cNvSpPr/>
            <p:nvPr/>
          </p:nvSpPr>
          <p:spPr>
            <a:xfrm>
              <a:off x="-167135" y="-490796"/>
              <a:ext cx="2176633" cy="972300"/>
            </a:xfrm>
            <a:custGeom>
              <a:rect b="b" l="l" r="r" t="t"/>
              <a:pathLst>
                <a:path extrusionOk="0" h="640725" w="1470698">
                  <a:moveTo>
                    <a:pt x="23348" y="0"/>
                  </a:moveTo>
                  <a:lnTo>
                    <a:pt x="1447349" y="0"/>
                  </a:lnTo>
                  <a:cubicBezTo>
                    <a:pt x="1453542" y="0"/>
                    <a:pt x="1459480" y="2460"/>
                    <a:pt x="1463859" y="6838"/>
                  </a:cubicBezTo>
                  <a:cubicBezTo>
                    <a:pt x="1468238" y="11217"/>
                    <a:pt x="1470698" y="17156"/>
                    <a:pt x="1470698" y="23348"/>
                  </a:cubicBezTo>
                  <a:lnTo>
                    <a:pt x="1470698" y="617377"/>
                  </a:lnTo>
                  <a:cubicBezTo>
                    <a:pt x="1470698" y="623569"/>
                    <a:pt x="1468238" y="629508"/>
                    <a:pt x="1463859" y="633886"/>
                  </a:cubicBezTo>
                  <a:cubicBezTo>
                    <a:pt x="1459480" y="638265"/>
                    <a:pt x="1453542" y="640725"/>
                    <a:pt x="1447349" y="640725"/>
                  </a:cubicBezTo>
                  <a:lnTo>
                    <a:pt x="23348" y="640725"/>
                  </a:lnTo>
                  <a:cubicBezTo>
                    <a:pt x="17156" y="640725"/>
                    <a:pt x="11217" y="638265"/>
                    <a:pt x="6838" y="633886"/>
                  </a:cubicBezTo>
                  <a:cubicBezTo>
                    <a:pt x="2460" y="629508"/>
                    <a:pt x="0" y="623569"/>
                    <a:pt x="0" y="617377"/>
                  </a:cubicBezTo>
                  <a:lnTo>
                    <a:pt x="0" y="23348"/>
                  </a:lnTo>
                  <a:cubicBezTo>
                    <a:pt x="0" y="17156"/>
                    <a:pt x="2460" y="11217"/>
                    <a:pt x="6838" y="6838"/>
                  </a:cubicBezTo>
                  <a:cubicBezTo>
                    <a:pt x="11217" y="2460"/>
                    <a:pt x="17156" y="0"/>
                    <a:pt x="23348" y="0"/>
                  </a:cubicBez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 cap="sq" cmpd="sng" w="19050">
              <a:solidFill>
                <a:srgbClr val="01FFFF">
                  <a:alpha val="298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 txBox="1"/>
            <p:nvPr/>
          </p:nvSpPr>
          <p:spPr>
            <a:xfrm>
              <a:off x="-48763" y="-431154"/>
              <a:ext cx="1905600" cy="8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431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Char char="●"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드론 </a:t>
              </a: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착지, 보관 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		1. Rover .</a:t>
              </a: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stl 크기 파악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		2. stl 제작 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457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</a:t>
              </a: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urdf.xacro </a:t>
              </a: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파일 생성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457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</a:t>
              </a: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크기 고려 joint, parent 설정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457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5.  상호작용을 위한 물성치 부여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6359" y="3877075"/>
            <a:ext cx="5474200" cy="20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6338" y="6016038"/>
            <a:ext cx="709612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26350" y="1896823"/>
            <a:ext cx="3763350" cy="16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0"/>
          <p:cNvGrpSpPr/>
          <p:nvPr/>
        </p:nvGrpSpPr>
        <p:grpSpPr>
          <a:xfrm>
            <a:off x="429340" y="756531"/>
            <a:ext cx="17493582" cy="8769085"/>
            <a:chOff x="429340" y="756531"/>
            <a:chExt cx="17493582" cy="8769085"/>
          </a:xfrm>
        </p:grpSpPr>
        <p:sp>
          <p:nvSpPr>
            <p:cNvPr id="202" name="Google Shape;202;p20"/>
            <p:cNvSpPr/>
            <p:nvPr/>
          </p:nvSpPr>
          <p:spPr>
            <a:xfrm>
              <a:off x="429340" y="756531"/>
              <a:ext cx="17493582" cy="876908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" name="Google Shape;203;p20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204" name="Google Shape;204;p20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0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Drone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6" name="Google Shape;206;p20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7" name="Google Shape;207;p20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08" name="Google Shape;208;p20"/>
          <p:cNvGrpSpPr/>
          <p:nvPr/>
        </p:nvGrpSpPr>
        <p:grpSpPr>
          <a:xfrm>
            <a:off x="1166171" y="3143272"/>
            <a:ext cx="15003440" cy="5284452"/>
            <a:chOff x="-66229" y="-317587"/>
            <a:chExt cx="1897200" cy="972300"/>
          </a:xfrm>
        </p:grpSpPr>
        <p:sp>
          <p:nvSpPr>
            <p:cNvPr id="209" name="Google Shape;209;p20"/>
            <p:cNvSpPr/>
            <p:nvPr/>
          </p:nvSpPr>
          <p:spPr>
            <a:xfrm>
              <a:off x="-66229" y="-317587"/>
              <a:ext cx="1897200" cy="972300"/>
            </a:xfrm>
            <a:custGeom>
              <a:rect b="b" l="l" r="r" t="t"/>
              <a:pathLst>
                <a:path extrusionOk="0" h="640725" w="1470698">
                  <a:moveTo>
                    <a:pt x="23348" y="0"/>
                  </a:moveTo>
                  <a:lnTo>
                    <a:pt x="1447349" y="0"/>
                  </a:lnTo>
                  <a:cubicBezTo>
                    <a:pt x="1453542" y="0"/>
                    <a:pt x="1459480" y="2460"/>
                    <a:pt x="1463859" y="6838"/>
                  </a:cubicBezTo>
                  <a:cubicBezTo>
                    <a:pt x="1468238" y="11217"/>
                    <a:pt x="1470698" y="17156"/>
                    <a:pt x="1470698" y="23348"/>
                  </a:cubicBezTo>
                  <a:lnTo>
                    <a:pt x="1470698" y="617377"/>
                  </a:lnTo>
                  <a:cubicBezTo>
                    <a:pt x="1470698" y="623569"/>
                    <a:pt x="1468238" y="629508"/>
                    <a:pt x="1463859" y="633886"/>
                  </a:cubicBezTo>
                  <a:cubicBezTo>
                    <a:pt x="1459480" y="638265"/>
                    <a:pt x="1453542" y="640725"/>
                    <a:pt x="1447349" y="640725"/>
                  </a:cubicBezTo>
                  <a:lnTo>
                    <a:pt x="23348" y="640725"/>
                  </a:lnTo>
                  <a:cubicBezTo>
                    <a:pt x="17156" y="640725"/>
                    <a:pt x="11217" y="638265"/>
                    <a:pt x="6838" y="633886"/>
                  </a:cubicBezTo>
                  <a:cubicBezTo>
                    <a:pt x="2460" y="629508"/>
                    <a:pt x="0" y="623569"/>
                    <a:pt x="0" y="617377"/>
                  </a:cubicBezTo>
                  <a:lnTo>
                    <a:pt x="0" y="23348"/>
                  </a:lnTo>
                  <a:cubicBezTo>
                    <a:pt x="0" y="17156"/>
                    <a:pt x="2460" y="11217"/>
                    <a:pt x="6838" y="6838"/>
                  </a:cubicBezTo>
                  <a:cubicBezTo>
                    <a:pt x="11217" y="2460"/>
                    <a:pt x="17156" y="0"/>
                    <a:pt x="23348" y="0"/>
                  </a:cubicBez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 cap="sq" cmpd="sng" w="19050">
              <a:solidFill>
                <a:srgbClr val="01FFFF">
                  <a:alpha val="298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28053" y="-246636"/>
              <a:ext cx="16803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431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Char char="●"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Take off 시 위치 저장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1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Char char="●"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비</a:t>
              </a: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행 좌표 전송</a:t>
              </a: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-&gt; 좌표에 도달할 때까지 비행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1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Char char="●"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좌표 도착 후 Hovering 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1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Char char="●"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Return to Home 전송 -&gt; Take off 한 장소로 이동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1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Char char="●"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Landing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1"/>
          <p:cNvGrpSpPr/>
          <p:nvPr/>
        </p:nvGrpSpPr>
        <p:grpSpPr>
          <a:xfrm>
            <a:off x="429340" y="756531"/>
            <a:ext cx="17491625" cy="8768115"/>
            <a:chOff x="429340" y="756531"/>
            <a:chExt cx="17491625" cy="8768115"/>
          </a:xfrm>
        </p:grpSpPr>
        <p:sp>
          <p:nvSpPr>
            <p:cNvPr id="217" name="Google Shape;217;p21"/>
            <p:cNvSpPr/>
            <p:nvPr/>
          </p:nvSpPr>
          <p:spPr>
            <a:xfrm>
              <a:off x="429340" y="756531"/>
              <a:ext cx="17491625" cy="8768115"/>
            </a:xfrm>
            <a:custGeom>
              <a:rect b="b" l="l" r="r" t="t"/>
              <a:pathLst>
                <a:path extrusionOk="0" h="826401" w="1689604">
                  <a:moveTo>
                    <a:pt x="1486404" y="0"/>
                  </a:moveTo>
                  <a:cubicBezTo>
                    <a:pt x="1598628" y="0"/>
                    <a:pt x="1689604" y="184996"/>
                    <a:pt x="1689604" y="413201"/>
                  </a:cubicBezTo>
                  <a:cubicBezTo>
                    <a:pt x="1689604" y="641405"/>
                    <a:pt x="1598628" y="826401"/>
                    <a:pt x="1486404" y="826401"/>
                  </a:cubicBezTo>
                  <a:lnTo>
                    <a:pt x="203200" y="826401"/>
                  </a:lnTo>
                  <a:cubicBezTo>
                    <a:pt x="90976" y="826401"/>
                    <a:pt x="0" y="641405"/>
                    <a:pt x="0" y="413201"/>
                  </a:cubicBezTo>
                  <a:cubicBezTo>
                    <a:pt x="0" y="1849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54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" name="Google Shape;218;p21"/>
            <p:cNvGrpSpPr/>
            <p:nvPr/>
          </p:nvGrpSpPr>
          <p:grpSpPr>
            <a:xfrm>
              <a:off x="659058" y="806782"/>
              <a:ext cx="2760631" cy="923856"/>
              <a:chOff x="9167750" y="3111120"/>
              <a:chExt cx="4231500" cy="982930"/>
            </a:xfrm>
          </p:grpSpPr>
          <p:sp>
            <p:nvSpPr>
              <p:cNvPr id="219" name="Google Shape;219;p21"/>
              <p:cNvSpPr/>
              <p:nvPr/>
            </p:nvSpPr>
            <p:spPr>
              <a:xfrm>
                <a:off x="9167760" y="3111120"/>
                <a:ext cx="4230311" cy="982775"/>
              </a:xfrm>
              <a:custGeom>
                <a:rect b="b" l="l" r="r" t="t"/>
                <a:pathLst>
                  <a:path extrusionOk="0" h="218031" w="938505">
                    <a:moveTo>
                      <a:pt x="93299" y="0"/>
                    </a:moveTo>
                    <a:lnTo>
                      <a:pt x="845206" y="0"/>
                    </a:lnTo>
                    <a:cubicBezTo>
                      <a:pt x="896733" y="0"/>
                      <a:pt x="938505" y="41772"/>
                      <a:pt x="938505" y="93299"/>
                    </a:cubicBezTo>
                    <a:lnTo>
                      <a:pt x="938505" y="124732"/>
                    </a:lnTo>
                    <a:cubicBezTo>
                      <a:pt x="938505" y="149476"/>
                      <a:pt x="928675" y="173207"/>
                      <a:pt x="911178" y="190704"/>
                    </a:cubicBezTo>
                    <a:cubicBezTo>
                      <a:pt x="893681" y="208201"/>
                      <a:pt x="869950" y="218031"/>
                      <a:pt x="845206" y="218031"/>
                    </a:cubicBezTo>
                    <a:lnTo>
                      <a:pt x="93299" y="218031"/>
                    </a:lnTo>
                    <a:cubicBezTo>
                      <a:pt x="68555" y="218031"/>
                      <a:pt x="44824" y="208201"/>
                      <a:pt x="27327" y="190704"/>
                    </a:cubicBezTo>
                    <a:cubicBezTo>
                      <a:pt x="9830" y="173207"/>
                      <a:pt x="0" y="149476"/>
                      <a:pt x="0" y="124732"/>
                    </a:cubicBezTo>
                    <a:lnTo>
                      <a:pt x="0" y="93299"/>
                    </a:lnTo>
                    <a:cubicBezTo>
                      <a:pt x="0" y="68555"/>
                      <a:pt x="9830" y="44824"/>
                      <a:pt x="27327" y="27327"/>
                    </a:cubicBezTo>
                    <a:cubicBezTo>
                      <a:pt x="44824" y="9830"/>
                      <a:pt x="68555" y="0"/>
                      <a:pt x="9329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rgbClr val="01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9167750" y="3111250"/>
                <a:ext cx="4231500" cy="9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ctr">
                  <a:lnSpc>
                    <a:spcPct val="1399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/>
                  <a:buNone/>
                </a:pPr>
                <a:r>
                  <a:rPr lang="en-US" sz="3500">
                    <a:solidFill>
                      <a:srgbClr val="FFFFFF"/>
                    </a:solidFill>
                  </a:rPr>
                  <a:t>Drone</a:t>
                </a:r>
                <a:endParaRPr b="0" i="0" sz="3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1" name="Google Shape;221;p21"/>
            <p:cNvSpPr/>
            <p:nvPr/>
          </p:nvSpPr>
          <p:spPr>
            <a:xfrm>
              <a:off x="4036077" y="8701548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2" name="Google Shape;222;p21"/>
            <p:cNvSpPr/>
            <p:nvPr/>
          </p:nvSpPr>
          <p:spPr>
            <a:xfrm rot="10800000">
              <a:off x="4043994" y="951975"/>
              <a:ext cx="10208026" cy="633477"/>
            </a:xfrm>
            <a:custGeom>
              <a:rect b="b" l="l" r="r" t="t"/>
              <a:pathLst>
                <a:path extrusionOk="0" h="633477" w="8687682">
                  <a:moveTo>
                    <a:pt x="0" y="0"/>
                  </a:moveTo>
                  <a:lnTo>
                    <a:pt x="8687683" y="0"/>
                  </a:lnTo>
                  <a:lnTo>
                    <a:pt x="8687683" y="633477"/>
                  </a:lnTo>
                  <a:lnTo>
                    <a:pt x="0" y="633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223" name="Google Shape;2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7800" y="1863988"/>
            <a:ext cx="1106805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